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76" r:id="rId1"/>
  </p:sldMasterIdLst>
  <p:sldIdLst>
    <p:sldId id="256" r:id="rId2"/>
    <p:sldId id="257" r:id="rId3"/>
    <p:sldId id="259" r:id="rId4"/>
    <p:sldId id="258" r:id="rId5"/>
    <p:sldId id="260" r:id="rId6"/>
    <p:sldId id="261" r:id="rId7"/>
    <p:sldId id="262" r:id="rId8"/>
    <p:sldId id="263" r:id="rId9"/>
    <p:sldId id="264" r:id="rId10"/>
    <p:sldId id="265" r:id="rId11"/>
    <p:sldId id="267" r:id="rId12"/>
    <p:sldId id="266" r:id="rId13"/>
    <p:sldId id="268" r:id="rId14"/>
    <p:sldId id="283" r:id="rId15"/>
    <p:sldId id="269" r:id="rId16"/>
    <p:sldId id="275" r:id="rId17"/>
    <p:sldId id="270" r:id="rId18"/>
    <p:sldId id="271" r:id="rId19"/>
    <p:sldId id="272" r:id="rId20"/>
    <p:sldId id="273" r:id="rId21"/>
    <p:sldId id="288" r:id="rId22"/>
    <p:sldId id="274" r:id="rId23"/>
    <p:sldId id="276" r:id="rId24"/>
    <p:sldId id="289" r:id="rId25"/>
    <p:sldId id="277" r:id="rId26"/>
    <p:sldId id="285" r:id="rId27"/>
    <p:sldId id="286" r:id="rId28"/>
    <p:sldId id="278" r:id="rId29"/>
    <p:sldId id="279" r:id="rId30"/>
    <p:sldId id="280" r:id="rId31"/>
    <p:sldId id="287" r:id="rId32"/>
    <p:sldId id="281" r:id="rId33"/>
    <p:sldId id="282"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74"/>
  </p:normalViewPr>
  <p:slideViewPr>
    <p:cSldViewPr snapToGrid="0" snapToObjects="1">
      <p:cViewPr>
        <p:scale>
          <a:sx n="100" d="100"/>
          <a:sy n="100" d="100"/>
        </p:scale>
        <p:origin x="1296" y="6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757B7A-EF5E-E945-8749-A5D36D793948}" type="doc">
      <dgm:prSet loTypeId="urn:microsoft.com/office/officeart/2009/3/layout/OpposingIdeas" loCatId="" qsTypeId="urn:microsoft.com/office/officeart/2005/8/quickstyle/simple4" qsCatId="simple" csTypeId="urn:microsoft.com/office/officeart/2005/8/colors/accent1_2" csCatId="accent1" phldr="1"/>
      <dgm:spPr/>
      <dgm:t>
        <a:bodyPr/>
        <a:lstStyle/>
        <a:p>
          <a:endParaRPr lang="en-US"/>
        </a:p>
      </dgm:t>
    </dgm:pt>
    <dgm:pt modelId="{EABE702F-EDEC-9F4A-A614-7F6663A32D6D}">
      <dgm:prSet phldrT="[Text]" custT="1"/>
      <dgm:spPr/>
      <dgm:t>
        <a:bodyPr/>
        <a:lstStyle/>
        <a:p>
          <a:r>
            <a:rPr lang="en-US" sz="3200" dirty="0" smtClean="0">
              <a:solidFill>
                <a:schemeClr val="bg1"/>
              </a:solidFill>
              <a:latin typeface="Arial Black"/>
              <a:cs typeface="Arial Black"/>
            </a:rPr>
            <a:t>Feast</a:t>
          </a:r>
          <a:endParaRPr lang="en-US" sz="3200" dirty="0">
            <a:solidFill>
              <a:schemeClr val="bg1"/>
            </a:solidFill>
            <a:latin typeface="Arial Black"/>
            <a:cs typeface="Arial Black"/>
          </a:endParaRPr>
        </a:p>
      </dgm:t>
    </dgm:pt>
    <dgm:pt modelId="{DB94CB3B-23E8-1546-AC0A-E624F8CF3806}" type="parTrans" cxnId="{8226CAFB-D550-3544-A344-CCCB1ABDEF5F}">
      <dgm:prSet/>
      <dgm:spPr/>
      <dgm:t>
        <a:bodyPr/>
        <a:lstStyle/>
        <a:p>
          <a:endParaRPr lang="en-US"/>
        </a:p>
      </dgm:t>
    </dgm:pt>
    <dgm:pt modelId="{626492CC-19C8-E24D-AB26-8DB9874C784A}" type="sibTrans" cxnId="{8226CAFB-D550-3544-A344-CCCB1ABDEF5F}">
      <dgm:prSet/>
      <dgm:spPr/>
      <dgm:t>
        <a:bodyPr/>
        <a:lstStyle/>
        <a:p>
          <a:endParaRPr lang="en-US"/>
        </a:p>
      </dgm:t>
    </dgm:pt>
    <dgm:pt modelId="{B65DFF08-1B97-BC46-9E10-388325A1FC34}">
      <dgm:prSet phldrT="[Text]" custT="1"/>
      <dgm:spPr/>
      <dgm:t>
        <a:bodyPr/>
        <a:lstStyle/>
        <a:p>
          <a:r>
            <a:rPr lang="en-US" sz="2800" dirty="0" smtClean="0"/>
            <a:t>Growth, </a:t>
          </a:r>
          <a:r>
            <a:rPr lang="en-US" sz="2800" dirty="0" smtClean="0">
              <a:latin typeface="+mj-lt"/>
              <a:cs typeface="Arial Black"/>
            </a:rPr>
            <a:t>Building &amp; Reproduction is Favored over Longevity</a:t>
          </a:r>
          <a:endParaRPr lang="en-US" sz="2800" dirty="0">
            <a:latin typeface="+mj-lt"/>
            <a:cs typeface="Arial Black"/>
          </a:endParaRPr>
        </a:p>
      </dgm:t>
    </dgm:pt>
    <dgm:pt modelId="{D079353B-A4C7-2041-AAD6-B5D229F5CBB1}" type="parTrans" cxnId="{00996121-85B3-6240-AEBD-0F3515A223B2}">
      <dgm:prSet/>
      <dgm:spPr/>
      <dgm:t>
        <a:bodyPr/>
        <a:lstStyle/>
        <a:p>
          <a:endParaRPr lang="en-US"/>
        </a:p>
      </dgm:t>
    </dgm:pt>
    <dgm:pt modelId="{7B9B84B7-661A-B344-95F9-813D85B43547}" type="sibTrans" cxnId="{00996121-85B3-6240-AEBD-0F3515A223B2}">
      <dgm:prSet/>
      <dgm:spPr/>
      <dgm:t>
        <a:bodyPr/>
        <a:lstStyle/>
        <a:p>
          <a:endParaRPr lang="en-US"/>
        </a:p>
      </dgm:t>
    </dgm:pt>
    <dgm:pt modelId="{8394EA00-E529-B94E-B559-D02E0CA6BC9F}">
      <dgm:prSet phldrT="[Text]" custT="1"/>
      <dgm:spPr/>
      <dgm:t>
        <a:bodyPr/>
        <a:lstStyle/>
        <a:p>
          <a:r>
            <a:rPr lang="en-US" sz="3200" dirty="0" smtClean="0">
              <a:solidFill>
                <a:srgbClr val="000000"/>
              </a:solidFill>
              <a:latin typeface="Arial Black"/>
              <a:cs typeface="Arial Black"/>
            </a:rPr>
            <a:t>Famine</a:t>
          </a:r>
          <a:endParaRPr lang="en-US" sz="3200" dirty="0">
            <a:solidFill>
              <a:srgbClr val="000000"/>
            </a:solidFill>
            <a:latin typeface="Arial Black"/>
            <a:cs typeface="Arial Black"/>
          </a:endParaRPr>
        </a:p>
      </dgm:t>
    </dgm:pt>
    <dgm:pt modelId="{802E38A3-EBCA-5C4D-8115-2E8A522FA473}" type="parTrans" cxnId="{E426C4B3-C905-A74E-9253-CAE076AC20AB}">
      <dgm:prSet/>
      <dgm:spPr/>
      <dgm:t>
        <a:bodyPr/>
        <a:lstStyle/>
        <a:p>
          <a:endParaRPr lang="en-US"/>
        </a:p>
      </dgm:t>
    </dgm:pt>
    <dgm:pt modelId="{90594B44-EEB7-734D-9828-F07AB23B0AE5}" type="sibTrans" cxnId="{E426C4B3-C905-A74E-9253-CAE076AC20AB}">
      <dgm:prSet/>
      <dgm:spPr/>
      <dgm:t>
        <a:bodyPr/>
        <a:lstStyle/>
        <a:p>
          <a:endParaRPr lang="en-US"/>
        </a:p>
      </dgm:t>
    </dgm:pt>
    <dgm:pt modelId="{E0CD769F-F18C-9947-99FF-1B9157031A00}">
      <dgm:prSet phldrT="[Text]" custT="1"/>
      <dgm:spPr/>
      <dgm:t>
        <a:bodyPr/>
        <a:lstStyle/>
        <a:p>
          <a:r>
            <a:rPr lang="en-US" sz="2800" dirty="0" smtClean="0">
              <a:solidFill>
                <a:schemeClr val="tx1"/>
              </a:solidFill>
            </a:rPr>
            <a:t>Repair, Longevity&amp; Resilience is Favored over Growth</a:t>
          </a:r>
          <a:endParaRPr lang="en-US" sz="2800" dirty="0">
            <a:solidFill>
              <a:schemeClr val="tx1"/>
            </a:solidFill>
          </a:endParaRPr>
        </a:p>
      </dgm:t>
    </dgm:pt>
    <dgm:pt modelId="{9B83F72E-6A7C-F745-857D-7DA10C7B3342}" type="parTrans" cxnId="{BEDC3763-A04E-AC41-8ABB-522D7274F0A4}">
      <dgm:prSet/>
      <dgm:spPr/>
      <dgm:t>
        <a:bodyPr/>
        <a:lstStyle/>
        <a:p>
          <a:endParaRPr lang="en-US"/>
        </a:p>
      </dgm:t>
    </dgm:pt>
    <dgm:pt modelId="{8BEF3F2E-9DAC-F546-8741-A561B7DC74E7}" type="sibTrans" cxnId="{BEDC3763-A04E-AC41-8ABB-522D7274F0A4}">
      <dgm:prSet/>
      <dgm:spPr/>
      <dgm:t>
        <a:bodyPr/>
        <a:lstStyle/>
        <a:p>
          <a:endParaRPr lang="en-US"/>
        </a:p>
      </dgm:t>
    </dgm:pt>
    <dgm:pt modelId="{60A70783-F28F-F747-BDB5-6E76D5E848A8}" type="pres">
      <dgm:prSet presAssocID="{A7757B7A-EF5E-E945-8749-A5D36D793948}" presName="Name0" presStyleCnt="0">
        <dgm:presLayoutVars>
          <dgm:chMax val="2"/>
          <dgm:dir/>
          <dgm:animOne val="branch"/>
          <dgm:animLvl val="lvl"/>
          <dgm:resizeHandles val="exact"/>
        </dgm:presLayoutVars>
      </dgm:prSet>
      <dgm:spPr/>
      <dgm:t>
        <a:bodyPr/>
        <a:lstStyle/>
        <a:p>
          <a:endParaRPr lang="en-US"/>
        </a:p>
      </dgm:t>
    </dgm:pt>
    <dgm:pt modelId="{06E85EAB-B581-0442-8680-CD55322A9792}" type="pres">
      <dgm:prSet presAssocID="{A7757B7A-EF5E-E945-8749-A5D36D793948}" presName="Background" presStyleLbl="node1" presStyleIdx="0" presStyleCnt="1" custLinFactNeighborX="1809" custLinFactNeighborY="-420"/>
      <dgm:spPr/>
    </dgm:pt>
    <dgm:pt modelId="{C9F5A7FF-0CEF-6F45-A947-0B52389FD72E}" type="pres">
      <dgm:prSet presAssocID="{A7757B7A-EF5E-E945-8749-A5D36D793948}" presName="Divider" presStyleLbl="callout" presStyleIdx="0" presStyleCnt="1"/>
      <dgm:spPr/>
    </dgm:pt>
    <dgm:pt modelId="{8025CED6-B068-0E43-BD93-E2D74AB38630}" type="pres">
      <dgm:prSet presAssocID="{A7757B7A-EF5E-E945-8749-A5D36D793948}" presName="ChildText1" presStyleLbl="revTx" presStyleIdx="0" presStyleCnt="0">
        <dgm:presLayoutVars>
          <dgm:chMax val="0"/>
          <dgm:chPref val="0"/>
          <dgm:bulletEnabled val="1"/>
        </dgm:presLayoutVars>
      </dgm:prSet>
      <dgm:spPr/>
      <dgm:t>
        <a:bodyPr/>
        <a:lstStyle/>
        <a:p>
          <a:endParaRPr lang="en-US"/>
        </a:p>
      </dgm:t>
    </dgm:pt>
    <dgm:pt modelId="{5F97B05C-C1EE-824C-B97A-9D08F19451B1}" type="pres">
      <dgm:prSet presAssocID="{A7757B7A-EF5E-E945-8749-A5D36D793948}" presName="ChildText2" presStyleLbl="revTx" presStyleIdx="0" presStyleCnt="0">
        <dgm:presLayoutVars>
          <dgm:chMax val="0"/>
          <dgm:chPref val="0"/>
          <dgm:bulletEnabled val="1"/>
        </dgm:presLayoutVars>
      </dgm:prSet>
      <dgm:spPr/>
      <dgm:t>
        <a:bodyPr/>
        <a:lstStyle/>
        <a:p>
          <a:endParaRPr lang="en-US"/>
        </a:p>
      </dgm:t>
    </dgm:pt>
    <dgm:pt modelId="{5A9C4D89-6E41-5F45-9CF8-F9516CF0218E}" type="pres">
      <dgm:prSet presAssocID="{A7757B7A-EF5E-E945-8749-A5D36D793948}" presName="ParentText1" presStyleLbl="revTx" presStyleIdx="0" presStyleCnt="0">
        <dgm:presLayoutVars>
          <dgm:chMax val="1"/>
          <dgm:chPref val="1"/>
        </dgm:presLayoutVars>
      </dgm:prSet>
      <dgm:spPr/>
      <dgm:t>
        <a:bodyPr/>
        <a:lstStyle/>
        <a:p>
          <a:endParaRPr lang="en-US"/>
        </a:p>
      </dgm:t>
    </dgm:pt>
    <dgm:pt modelId="{F33B8E31-90BD-764E-977F-62D55658E722}" type="pres">
      <dgm:prSet presAssocID="{A7757B7A-EF5E-E945-8749-A5D36D793948}" presName="ParentShape1" presStyleLbl="alignImgPlace1" presStyleIdx="0" presStyleCnt="2" custScaleX="96535" custScaleY="72185" custLinFactNeighborX="1610" custLinFactNeighborY="17132">
        <dgm:presLayoutVars/>
      </dgm:prSet>
      <dgm:spPr/>
      <dgm:t>
        <a:bodyPr/>
        <a:lstStyle/>
        <a:p>
          <a:endParaRPr lang="en-US"/>
        </a:p>
      </dgm:t>
    </dgm:pt>
    <dgm:pt modelId="{EC2E8819-DB7B-F449-A9AB-134EE3CDCAC0}" type="pres">
      <dgm:prSet presAssocID="{A7757B7A-EF5E-E945-8749-A5D36D793948}" presName="ParentText2" presStyleLbl="revTx" presStyleIdx="0" presStyleCnt="0">
        <dgm:presLayoutVars>
          <dgm:chMax val="1"/>
          <dgm:chPref val="1"/>
        </dgm:presLayoutVars>
      </dgm:prSet>
      <dgm:spPr/>
      <dgm:t>
        <a:bodyPr/>
        <a:lstStyle/>
        <a:p>
          <a:endParaRPr lang="en-US"/>
        </a:p>
      </dgm:t>
    </dgm:pt>
    <dgm:pt modelId="{F89C3B52-A7C0-A240-A1C9-39D1A0A8454B}" type="pres">
      <dgm:prSet presAssocID="{A7757B7A-EF5E-E945-8749-A5D36D793948}" presName="ParentShape2" presStyleLbl="alignImgPlace1" presStyleIdx="1" presStyleCnt="2" custScaleY="105005" custLinFactNeighborX="-4375" custLinFactNeighborY="-9580">
        <dgm:presLayoutVars/>
      </dgm:prSet>
      <dgm:spPr/>
      <dgm:t>
        <a:bodyPr/>
        <a:lstStyle/>
        <a:p>
          <a:endParaRPr lang="en-US"/>
        </a:p>
      </dgm:t>
    </dgm:pt>
  </dgm:ptLst>
  <dgm:cxnLst>
    <dgm:cxn modelId="{E426C4B3-C905-A74E-9253-CAE076AC20AB}" srcId="{A7757B7A-EF5E-E945-8749-A5D36D793948}" destId="{8394EA00-E529-B94E-B559-D02E0CA6BC9F}" srcOrd="1" destOrd="0" parTransId="{802E38A3-EBCA-5C4D-8115-2E8A522FA473}" sibTransId="{90594B44-EEB7-734D-9828-F07AB23B0AE5}"/>
    <dgm:cxn modelId="{2999E50F-F0EB-D94E-B5DF-4D27178CF431}" type="presOf" srcId="{B65DFF08-1B97-BC46-9E10-388325A1FC34}" destId="{8025CED6-B068-0E43-BD93-E2D74AB38630}" srcOrd="0" destOrd="0" presId="urn:microsoft.com/office/officeart/2009/3/layout/OpposingIdeas"/>
    <dgm:cxn modelId="{C57841A5-366E-A54E-9015-915FD8A8BADF}" type="presOf" srcId="{E0CD769F-F18C-9947-99FF-1B9157031A00}" destId="{5F97B05C-C1EE-824C-B97A-9D08F19451B1}" srcOrd="0" destOrd="0" presId="urn:microsoft.com/office/officeart/2009/3/layout/OpposingIdeas"/>
    <dgm:cxn modelId="{D486B19D-08CD-894F-A5BA-4662C057865B}" type="presOf" srcId="{A7757B7A-EF5E-E945-8749-A5D36D793948}" destId="{60A70783-F28F-F747-BDB5-6E76D5E848A8}" srcOrd="0" destOrd="0" presId="urn:microsoft.com/office/officeart/2009/3/layout/OpposingIdeas"/>
    <dgm:cxn modelId="{00996121-85B3-6240-AEBD-0F3515A223B2}" srcId="{EABE702F-EDEC-9F4A-A614-7F6663A32D6D}" destId="{B65DFF08-1B97-BC46-9E10-388325A1FC34}" srcOrd="0" destOrd="0" parTransId="{D079353B-A4C7-2041-AAD6-B5D229F5CBB1}" sibTransId="{7B9B84B7-661A-B344-95F9-813D85B43547}"/>
    <dgm:cxn modelId="{5AF130DC-3CAC-8145-BCB2-EABADB502596}" type="presOf" srcId="{8394EA00-E529-B94E-B559-D02E0CA6BC9F}" destId="{EC2E8819-DB7B-F449-A9AB-134EE3CDCAC0}" srcOrd="0" destOrd="0" presId="urn:microsoft.com/office/officeart/2009/3/layout/OpposingIdeas"/>
    <dgm:cxn modelId="{B6DA63D1-A24E-2144-8A08-C0AC3602563F}" type="presOf" srcId="{EABE702F-EDEC-9F4A-A614-7F6663A32D6D}" destId="{5A9C4D89-6E41-5F45-9CF8-F9516CF0218E}" srcOrd="0" destOrd="0" presId="urn:microsoft.com/office/officeart/2009/3/layout/OpposingIdeas"/>
    <dgm:cxn modelId="{8226CAFB-D550-3544-A344-CCCB1ABDEF5F}" srcId="{A7757B7A-EF5E-E945-8749-A5D36D793948}" destId="{EABE702F-EDEC-9F4A-A614-7F6663A32D6D}" srcOrd="0" destOrd="0" parTransId="{DB94CB3B-23E8-1546-AC0A-E624F8CF3806}" sibTransId="{626492CC-19C8-E24D-AB26-8DB9874C784A}"/>
    <dgm:cxn modelId="{58306DA4-C191-7E44-BFFA-7BB9A18D92C2}" type="presOf" srcId="{8394EA00-E529-B94E-B559-D02E0CA6BC9F}" destId="{F89C3B52-A7C0-A240-A1C9-39D1A0A8454B}" srcOrd="1" destOrd="0" presId="urn:microsoft.com/office/officeart/2009/3/layout/OpposingIdeas"/>
    <dgm:cxn modelId="{BEDC3763-A04E-AC41-8ABB-522D7274F0A4}" srcId="{8394EA00-E529-B94E-B559-D02E0CA6BC9F}" destId="{E0CD769F-F18C-9947-99FF-1B9157031A00}" srcOrd="0" destOrd="0" parTransId="{9B83F72E-6A7C-F745-857D-7DA10C7B3342}" sibTransId="{8BEF3F2E-9DAC-F546-8741-A561B7DC74E7}"/>
    <dgm:cxn modelId="{260409D9-5996-9C4C-91DA-A5045D3FB4A8}" type="presOf" srcId="{EABE702F-EDEC-9F4A-A614-7F6663A32D6D}" destId="{F33B8E31-90BD-764E-977F-62D55658E722}" srcOrd="1" destOrd="0" presId="urn:microsoft.com/office/officeart/2009/3/layout/OpposingIdeas"/>
    <dgm:cxn modelId="{D9D01C6D-3D9B-E945-850D-BAEAA92F72AB}" type="presParOf" srcId="{60A70783-F28F-F747-BDB5-6E76D5E848A8}" destId="{06E85EAB-B581-0442-8680-CD55322A9792}" srcOrd="0" destOrd="0" presId="urn:microsoft.com/office/officeart/2009/3/layout/OpposingIdeas"/>
    <dgm:cxn modelId="{88A13937-93D3-1044-8126-E423969897E1}" type="presParOf" srcId="{60A70783-F28F-F747-BDB5-6E76D5E848A8}" destId="{C9F5A7FF-0CEF-6F45-A947-0B52389FD72E}" srcOrd="1" destOrd="0" presId="urn:microsoft.com/office/officeart/2009/3/layout/OpposingIdeas"/>
    <dgm:cxn modelId="{6F903BCE-3A89-5346-862F-FE962FFDBC60}" type="presParOf" srcId="{60A70783-F28F-F747-BDB5-6E76D5E848A8}" destId="{8025CED6-B068-0E43-BD93-E2D74AB38630}" srcOrd="2" destOrd="0" presId="urn:microsoft.com/office/officeart/2009/3/layout/OpposingIdeas"/>
    <dgm:cxn modelId="{EDD77013-1B50-7E43-A374-C34A2E2E9FFA}" type="presParOf" srcId="{60A70783-F28F-F747-BDB5-6E76D5E848A8}" destId="{5F97B05C-C1EE-824C-B97A-9D08F19451B1}" srcOrd="3" destOrd="0" presId="urn:microsoft.com/office/officeart/2009/3/layout/OpposingIdeas"/>
    <dgm:cxn modelId="{7E89C21E-52E5-B649-8321-26D868AF32CC}" type="presParOf" srcId="{60A70783-F28F-F747-BDB5-6E76D5E848A8}" destId="{5A9C4D89-6E41-5F45-9CF8-F9516CF0218E}" srcOrd="4" destOrd="0" presId="urn:microsoft.com/office/officeart/2009/3/layout/OpposingIdeas"/>
    <dgm:cxn modelId="{C4EA3C4D-8413-134D-B5E3-FF3456FC7378}" type="presParOf" srcId="{60A70783-F28F-F747-BDB5-6E76D5E848A8}" destId="{F33B8E31-90BD-764E-977F-62D55658E722}" srcOrd="5" destOrd="0" presId="urn:microsoft.com/office/officeart/2009/3/layout/OpposingIdeas"/>
    <dgm:cxn modelId="{AD708B6F-F091-2944-AB49-EAA8355EC507}" type="presParOf" srcId="{60A70783-F28F-F747-BDB5-6E76D5E848A8}" destId="{EC2E8819-DB7B-F449-A9AB-134EE3CDCAC0}" srcOrd="6" destOrd="0" presId="urn:microsoft.com/office/officeart/2009/3/layout/OpposingIdeas"/>
    <dgm:cxn modelId="{610A7418-3E29-9849-95FB-190A2CBEAF76}" type="presParOf" srcId="{60A70783-F28F-F747-BDB5-6E76D5E848A8}" destId="{F89C3B52-A7C0-A240-A1C9-39D1A0A8454B}"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59A120-3D00-8349-AA9F-15986C2ADD9D}"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643B86CB-EF1A-0D40-AEAD-7C03F95AE48E}">
      <dgm:prSet phldrT="[Text]"/>
      <dgm:spPr/>
      <dgm:t>
        <a:bodyPr/>
        <a:lstStyle/>
        <a:p>
          <a:endParaRPr lang="en-US">
            <a:solidFill>
              <a:schemeClr val="tx1"/>
            </a:solidFill>
          </a:endParaRPr>
        </a:p>
      </dgm:t>
    </dgm:pt>
    <dgm:pt modelId="{336ED51F-240A-864A-9D33-FF25FF9EF1B5}" type="parTrans" cxnId="{1492FF0D-6AFF-BC4F-B029-5F20A3F3BF47}">
      <dgm:prSet/>
      <dgm:spPr/>
      <dgm:t>
        <a:bodyPr/>
        <a:lstStyle/>
        <a:p>
          <a:endParaRPr lang="en-US">
            <a:solidFill>
              <a:schemeClr val="tx1"/>
            </a:solidFill>
          </a:endParaRPr>
        </a:p>
      </dgm:t>
    </dgm:pt>
    <dgm:pt modelId="{167A461C-0B99-E642-8F8E-C6167375616A}" type="sibTrans" cxnId="{1492FF0D-6AFF-BC4F-B029-5F20A3F3BF47}">
      <dgm:prSet/>
      <dgm:spPr/>
      <dgm:t>
        <a:bodyPr/>
        <a:lstStyle/>
        <a:p>
          <a:endParaRPr lang="en-US">
            <a:solidFill>
              <a:schemeClr val="tx1"/>
            </a:solidFill>
          </a:endParaRPr>
        </a:p>
      </dgm:t>
    </dgm:pt>
    <dgm:pt modelId="{33BF780C-02E9-DC49-88D3-D617E30583C3}">
      <dgm:prSet phldrT="[Text]" custT="1"/>
      <dgm:spPr/>
      <dgm:t>
        <a:bodyPr/>
        <a:lstStyle/>
        <a:p>
          <a:r>
            <a:rPr lang="en-US" sz="3200" dirty="0" err="1" smtClean="0">
              <a:solidFill>
                <a:schemeClr val="tx1"/>
              </a:solidFill>
              <a:latin typeface="+mn-lt"/>
              <a:cs typeface="Arial Black"/>
            </a:rPr>
            <a:t>ConstantAbundant</a:t>
          </a:r>
          <a:r>
            <a:rPr lang="en-US" sz="3200" dirty="0" smtClean="0">
              <a:solidFill>
                <a:schemeClr val="tx1"/>
              </a:solidFill>
              <a:latin typeface="+mn-lt"/>
              <a:cs typeface="Arial Black"/>
            </a:rPr>
            <a:t> Food  </a:t>
          </a:r>
        </a:p>
        <a:p>
          <a:r>
            <a:rPr lang="en-US" sz="3200" dirty="0" smtClean="0">
              <a:solidFill>
                <a:schemeClr val="bg1"/>
              </a:solidFill>
              <a:latin typeface="Wingdings"/>
              <a:ea typeface="Wingdings"/>
              <a:cs typeface="Wingdings"/>
              <a:sym typeface="Wingdings"/>
            </a:rPr>
            <a:t></a:t>
          </a:r>
          <a:r>
            <a:rPr lang="en-US" sz="3200" dirty="0" smtClean="0">
              <a:solidFill>
                <a:schemeClr val="bg1"/>
              </a:solidFill>
              <a:latin typeface="+mn-lt"/>
              <a:ea typeface="Wingdings"/>
              <a:cs typeface="Arial Black"/>
              <a:sym typeface="Wingdings"/>
            </a:rPr>
            <a:t>IGF-1</a:t>
          </a:r>
        </a:p>
        <a:p>
          <a:r>
            <a:rPr lang="en-US" sz="3200" dirty="0" smtClean="0">
              <a:solidFill>
                <a:srgbClr val="000000"/>
              </a:solidFill>
              <a:latin typeface="+mn-lt"/>
              <a:ea typeface="Wingdings"/>
              <a:cs typeface="Arial Black"/>
              <a:sym typeface="Wingdings"/>
            </a:rPr>
            <a:t>from liver</a:t>
          </a:r>
          <a:endParaRPr lang="en-US" sz="3200" dirty="0" smtClean="0">
            <a:solidFill>
              <a:srgbClr val="000000"/>
            </a:solidFill>
            <a:latin typeface="+mn-lt"/>
            <a:cs typeface="Arial Black"/>
          </a:endParaRPr>
        </a:p>
      </dgm:t>
    </dgm:pt>
    <dgm:pt modelId="{A30BE371-3F24-2640-B98F-74A57BE71E17}" type="parTrans" cxnId="{724B1B0F-A529-8B42-A86C-F6D556C06A68}">
      <dgm:prSet/>
      <dgm:spPr/>
      <dgm:t>
        <a:bodyPr/>
        <a:lstStyle/>
        <a:p>
          <a:endParaRPr lang="en-US">
            <a:solidFill>
              <a:schemeClr val="tx1"/>
            </a:solidFill>
          </a:endParaRPr>
        </a:p>
      </dgm:t>
    </dgm:pt>
    <dgm:pt modelId="{4157D912-12AF-1043-8754-C2056E4432E6}" type="sibTrans" cxnId="{724B1B0F-A529-8B42-A86C-F6D556C06A68}">
      <dgm:prSet/>
      <dgm:spPr/>
      <dgm:t>
        <a:bodyPr/>
        <a:lstStyle/>
        <a:p>
          <a:endParaRPr lang="en-US">
            <a:solidFill>
              <a:schemeClr val="tx1"/>
            </a:solidFill>
          </a:endParaRPr>
        </a:p>
      </dgm:t>
    </dgm:pt>
    <dgm:pt modelId="{A34FA521-6ED6-E94A-B67E-DC8581D16B0E}">
      <dgm:prSet phldrT="[Text]"/>
      <dgm:spPr/>
      <dgm:t>
        <a:bodyPr/>
        <a:lstStyle/>
        <a:p>
          <a:endParaRPr lang="en-US" dirty="0">
            <a:solidFill>
              <a:schemeClr val="tx1"/>
            </a:solidFill>
          </a:endParaRPr>
        </a:p>
      </dgm:t>
    </dgm:pt>
    <dgm:pt modelId="{17950094-495E-9B49-B6BE-566A60881D26}" type="parTrans" cxnId="{99A28602-8369-E14D-A815-1B1090BFFB9B}">
      <dgm:prSet/>
      <dgm:spPr/>
      <dgm:t>
        <a:bodyPr/>
        <a:lstStyle/>
        <a:p>
          <a:endParaRPr lang="en-US">
            <a:solidFill>
              <a:schemeClr val="tx1"/>
            </a:solidFill>
          </a:endParaRPr>
        </a:p>
      </dgm:t>
    </dgm:pt>
    <dgm:pt modelId="{99EC9543-5F49-A748-B72D-27FD17C4A615}" type="sibTrans" cxnId="{99A28602-8369-E14D-A815-1B1090BFFB9B}">
      <dgm:prSet/>
      <dgm:spPr/>
      <dgm:t>
        <a:bodyPr/>
        <a:lstStyle/>
        <a:p>
          <a:endParaRPr lang="en-US">
            <a:solidFill>
              <a:schemeClr val="tx1"/>
            </a:solidFill>
          </a:endParaRPr>
        </a:p>
      </dgm:t>
    </dgm:pt>
    <dgm:pt modelId="{F5D7A96D-792C-D142-B11F-FC423EF552A8}">
      <dgm:prSet phldrT="[Text]" custT="1"/>
      <dgm:spPr/>
      <dgm:t>
        <a:bodyPr/>
        <a:lstStyle/>
        <a:p>
          <a:r>
            <a:rPr lang="en-US" sz="3200" dirty="0" smtClean="0">
              <a:solidFill>
                <a:schemeClr val="tx1"/>
              </a:solidFill>
            </a:rPr>
            <a:t>Cell senses abundant outside energy</a:t>
          </a:r>
        </a:p>
        <a:p>
          <a:r>
            <a:rPr lang="en-US" sz="3200" dirty="0" smtClean="0">
              <a:solidFill>
                <a:srgbClr val="000000"/>
              </a:solidFill>
              <a:latin typeface="Wingdings"/>
              <a:ea typeface="Wingdings"/>
              <a:cs typeface="Wingdings"/>
              <a:sym typeface="Wingdings"/>
            </a:rPr>
            <a:t></a:t>
          </a:r>
          <a:r>
            <a:rPr lang="en-US" sz="3200" dirty="0" smtClean="0">
              <a:solidFill>
                <a:srgbClr val="000000"/>
              </a:solidFill>
              <a:latin typeface="+mn-lt"/>
              <a:ea typeface="Wingdings"/>
              <a:cs typeface="Wingdings"/>
              <a:sym typeface="Wingdings"/>
            </a:rPr>
            <a:t>AMPK Enzyme</a:t>
          </a:r>
          <a:endParaRPr lang="en-US" sz="3200" dirty="0">
            <a:solidFill>
              <a:srgbClr val="000000"/>
            </a:solidFill>
          </a:endParaRPr>
        </a:p>
      </dgm:t>
    </dgm:pt>
    <dgm:pt modelId="{3B823A06-56C6-6041-9F23-9CB950DEF158}" type="parTrans" cxnId="{BEED7B55-C619-0043-9432-B95580950624}">
      <dgm:prSet/>
      <dgm:spPr/>
      <dgm:t>
        <a:bodyPr/>
        <a:lstStyle/>
        <a:p>
          <a:endParaRPr lang="en-US">
            <a:solidFill>
              <a:schemeClr val="tx1"/>
            </a:solidFill>
          </a:endParaRPr>
        </a:p>
      </dgm:t>
    </dgm:pt>
    <dgm:pt modelId="{8B1DB3CC-B212-9448-B427-5D43B01AB336}" type="sibTrans" cxnId="{BEED7B55-C619-0043-9432-B95580950624}">
      <dgm:prSet/>
      <dgm:spPr/>
      <dgm:t>
        <a:bodyPr/>
        <a:lstStyle/>
        <a:p>
          <a:endParaRPr lang="en-US">
            <a:solidFill>
              <a:schemeClr val="tx1"/>
            </a:solidFill>
          </a:endParaRPr>
        </a:p>
      </dgm:t>
    </dgm:pt>
    <dgm:pt modelId="{56B4267A-C535-8E45-A4F5-C79DE531733F}">
      <dgm:prSet phldrT="[Text]" phldr="1"/>
      <dgm:spPr/>
      <dgm:t>
        <a:bodyPr/>
        <a:lstStyle/>
        <a:p>
          <a:endParaRPr lang="en-US" dirty="0">
            <a:solidFill>
              <a:schemeClr val="tx1"/>
            </a:solidFill>
          </a:endParaRPr>
        </a:p>
      </dgm:t>
    </dgm:pt>
    <dgm:pt modelId="{508C439A-CD18-A448-B5A1-59F4CE986910}" type="parTrans" cxnId="{60AA245B-A560-F948-A2FC-F4BDBD88B2F1}">
      <dgm:prSet/>
      <dgm:spPr/>
      <dgm:t>
        <a:bodyPr/>
        <a:lstStyle/>
        <a:p>
          <a:endParaRPr lang="en-US">
            <a:solidFill>
              <a:schemeClr val="tx1"/>
            </a:solidFill>
          </a:endParaRPr>
        </a:p>
      </dgm:t>
    </dgm:pt>
    <dgm:pt modelId="{6FA31508-2F3D-D545-8F88-D03C7F9E464D}" type="sibTrans" cxnId="{60AA245B-A560-F948-A2FC-F4BDBD88B2F1}">
      <dgm:prSet/>
      <dgm:spPr/>
      <dgm:t>
        <a:bodyPr/>
        <a:lstStyle/>
        <a:p>
          <a:endParaRPr lang="en-US">
            <a:solidFill>
              <a:schemeClr val="tx1"/>
            </a:solidFill>
          </a:endParaRPr>
        </a:p>
      </dgm:t>
    </dgm:pt>
    <dgm:pt modelId="{BAE250A8-96FB-B04F-907D-1871F1BE66AE}">
      <dgm:prSet phldrT="[Text]" custT="1"/>
      <dgm:spPr/>
      <dgm:t>
        <a:bodyPr/>
        <a:lstStyle/>
        <a:p>
          <a:r>
            <a:rPr lang="en-US" sz="2800" dirty="0" smtClean="0">
              <a:solidFill>
                <a:srgbClr val="000000"/>
              </a:solidFill>
              <a:latin typeface="Wingdings"/>
              <a:ea typeface="Wingdings"/>
              <a:cs typeface="Wingdings"/>
              <a:sym typeface="Wingdings"/>
            </a:rPr>
            <a:t></a:t>
          </a:r>
          <a:r>
            <a:rPr lang="en-US" sz="2800" dirty="0" err="1" smtClean="0">
              <a:solidFill>
                <a:srgbClr val="000000"/>
              </a:solidFill>
              <a:latin typeface="+mn-lt"/>
              <a:ea typeface="Wingdings"/>
              <a:cs typeface="Wingdings"/>
              <a:sym typeface="Wingdings"/>
            </a:rPr>
            <a:t>mTOR</a:t>
          </a:r>
          <a:r>
            <a:rPr lang="en-US" sz="2800" dirty="0" smtClean="0">
              <a:solidFill>
                <a:srgbClr val="000000"/>
              </a:solidFill>
              <a:latin typeface="+mn-lt"/>
              <a:ea typeface="Wingdings"/>
              <a:cs typeface="Wingdings"/>
              <a:sym typeface="Wingdings"/>
            </a:rPr>
            <a:t> Enzyme</a:t>
          </a:r>
        </a:p>
        <a:p>
          <a:r>
            <a:rPr lang="en-US" sz="2800" dirty="0" smtClean="0">
              <a:solidFill>
                <a:schemeClr val="tx1"/>
              </a:solidFill>
              <a:latin typeface="+mn-lt"/>
              <a:ea typeface="Wingdings"/>
              <a:cs typeface="Wingdings"/>
              <a:sym typeface="Wingdings"/>
            </a:rPr>
            <a:t>Shifts cell to growth and proliferation metabolic paths</a:t>
          </a:r>
          <a:endParaRPr lang="en-US" sz="2800" dirty="0">
            <a:solidFill>
              <a:schemeClr val="tx1"/>
            </a:solidFill>
          </a:endParaRPr>
        </a:p>
      </dgm:t>
    </dgm:pt>
    <dgm:pt modelId="{7AF4A3A9-1B09-E747-B3D4-181BA3BE5B79}" type="parTrans" cxnId="{12B7D959-4A8E-014E-B62A-48654B2F8118}">
      <dgm:prSet/>
      <dgm:spPr/>
      <dgm:t>
        <a:bodyPr/>
        <a:lstStyle/>
        <a:p>
          <a:endParaRPr lang="en-US">
            <a:solidFill>
              <a:schemeClr val="tx1"/>
            </a:solidFill>
          </a:endParaRPr>
        </a:p>
      </dgm:t>
    </dgm:pt>
    <dgm:pt modelId="{7765736A-5E25-6149-A474-83F64F92E189}" type="sibTrans" cxnId="{12B7D959-4A8E-014E-B62A-48654B2F8118}">
      <dgm:prSet/>
      <dgm:spPr/>
      <dgm:t>
        <a:bodyPr/>
        <a:lstStyle/>
        <a:p>
          <a:endParaRPr lang="en-US">
            <a:solidFill>
              <a:schemeClr val="tx1"/>
            </a:solidFill>
          </a:endParaRPr>
        </a:p>
      </dgm:t>
    </dgm:pt>
    <dgm:pt modelId="{31712296-BFD5-1240-B497-53143EEE026F}" type="pres">
      <dgm:prSet presAssocID="{C359A120-3D00-8349-AA9F-15986C2ADD9D}" presName="Name0" presStyleCnt="0">
        <dgm:presLayoutVars>
          <dgm:dir/>
          <dgm:animLvl val="lvl"/>
          <dgm:resizeHandles val="exact"/>
        </dgm:presLayoutVars>
      </dgm:prSet>
      <dgm:spPr/>
      <dgm:t>
        <a:bodyPr/>
        <a:lstStyle/>
        <a:p>
          <a:endParaRPr lang="en-US"/>
        </a:p>
      </dgm:t>
    </dgm:pt>
    <dgm:pt modelId="{97322C5E-0065-E246-B04C-99672479EB92}" type="pres">
      <dgm:prSet presAssocID="{643B86CB-EF1A-0D40-AEAD-7C03F95AE48E}" presName="compositeNode" presStyleCnt="0">
        <dgm:presLayoutVars>
          <dgm:bulletEnabled val="1"/>
        </dgm:presLayoutVars>
      </dgm:prSet>
      <dgm:spPr/>
    </dgm:pt>
    <dgm:pt modelId="{25CCB43C-465D-C848-B17C-91701AE375C8}" type="pres">
      <dgm:prSet presAssocID="{643B86CB-EF1A-0D40-AEAD-7C03F95AE48E}" presName="bgRect" presStyleLbl="node1" presStyleIdx="0" presStyleCnt="3" custScaleX="96310" custLinFactNeighborX="-49" custLinFactNeighborY="1555"/>
      <dgm:spPr/>
      <dgm:t>
        <a:bodyPr/>
        <a:lstStyle/>
        <a:p>
          <a:endParaRPr lang="en-US"/>
        </a:p>
      </dgm:t>
    </dgm:pt>
    <dgm:pt modelId="{D1ED9F67-2593-D24A-A1EE-AEFFE9F21409}" type="pres">
      <dgm:prSet presAssocID="{643B86CB-EF1A-0D40-AEAD-7C03F95AE48E}" presName="parentNode" presStyleLbl="node1" presStyleIdx="0" presStyleCnt="3">
        <dgm:presLayoutVars>
          <dgm:chMax val="0"/>
          <dgm:bulletEnabled val="1"/>
        </dgm:presLayoutVars>
      </dgm:prSet>
      <dgm:spPr/>
      <dgm:t>
        <a:bodyPr/>
        <a:lstStyle/>
        <a:p>
          <a:endParaRPr lang="en-US"/>
        </a:p>
      </dgm:t>
    </dgm:pt>
    <dgm:pt modelId="{85D5EA81-DA63-544E-A50F-C242D22B8117}" type="pres">
      <dgm:prSet presAssocID="{643B86CB-EF1A-0D40-AEAD-7C03F95AE48E}" presName="childNode" presStyleLbl="node1" presStyleIdx="0" presStyleCnt="3">
        <dgm:presLayoutVars>
          <dgm:bulletEnabled val="1"/>
        </dgm:presLayoutVars>
      </dgm:prSet>
      <dgm:spPr/>
      <dgm:t>
        <a:bodyPr/>
        <a:lstStyle/>
        <a:p>
          <a:endParaRPr lang="en-US"/>
        </a:p>
      </dgm:t>
    </dgm:pt>
    <dgm:pt modelId="{4D7808FF-6793-1242-BA93-F4A97153151E}" type="pres">
      <dgm:prSet presAssocID="{167A461C-0B99-E642-8F8E-C6167375616A}" presName="hSp" presStyleCnt="0"/>
      <dgm:spPr/>
    </dgm:pt>
    <dgm:pt modelId="{FD368AD2-0D51-8C4E-89CD-74EA934FA532}" type="pres">
      <dgm:prSet presAssocID="{167A461C-0B99-E642-8F8E-C6167375616A}" presName="vProcSp" presStyleCnt="0"/>
      <dgm:spPr/>
    </dgm:pt>
    <dgm:pt modelId="{03730196-26FD-7243-8857-6387961462BA}" type="pres">
      <dgm:prSet presAssocID="{167A461C-0B99-E642-8F8E-C6167375616A}" presName="vSp1" presStyleCnt="0"/>
      <dgm:spPr/>
    </dgm:pt>
    <dgm:pt modelId="{DA65FC88-ABEA-3143-9D8B-5546BCD636DF}" type="pres">
      <dgm:prSet presAssocID="{167A461C-0B99-E642-8F8E-C6167375616A}" presName="simulatedConn" presStyleLbl="solidFgAcc1" presStyleIdx="0" presStyleCnt="2"/>
      <dgm:spPr/>
    </dgm:pt>
    <dgm:pt modelId="{64D8D9D1-E401-DC46-9167-9316B771A629}" type="pres">
      <dgm:prSet presAssocID="{167A461C-0B99-E642-8F8E-C6167375616A}" presName="vSp2" presStyleCnt="0"/>
      <dgm:spPr/>
    </dgm:pt>
    <dgm:pt modelId="{A2F7BF89-F86B-FB40-8B0C-1EC74D477A82}" type="pres">
      <dgm:prSet presAssocID="{167A461C-0B99-E642-8F8E-C6167375616A}" presName="sibTrans" presStyleCnt="0"/>
      <dgm:spPr/>
    </dgm:pt>
    <dgm:pt modelId="{8EB2F54C-6882-F147-88AB-7475F29F1FE8}" type="pres">
      <dgm:prSet presAssocID="{A34FA521-6ED6-E94A-B67E-DC8581D16B0E}" presName="compositeNode" presStyleCnt="0">
        <dgm:presLayoutVars>
          <dgm:bulletEnabled val="1"/>
        </dgm:presLayoutVars>
      </dgm:prSet>
      <dgm:spPr/>
    </dgm:pt>
    <dgm:pt modelId="{FAAF30EF-28C9-5245-8766-43B24AA92044}" type="pres">
      <dgm:prSet presAssocID="{A34FA521-6ED6-E94A-B67E-DC8581D16B0E}" presName="bgRect" presStyleLbl="node1" presStyleIdx="1" presStyleCnt="3" custScaleY="101240" custLinFactNeighborX="-5455" custLinFactNeighborY="413"/>
      <dgm:spPr/>
      <dgm:t>
        <a:bodyPr/>
        <a:lstStyle/>
        <a:p>
          <a:endParaRPr lang="en-US"/>
        </a:p>
      </dgm:t>
    </dgm:pt>
    <dgm:pt modelId="{2670C59C-393B-0F4E-9342-20CA31C0C34B}" type="pres">
      <dgm:prSet presAssocID="{A34FA521-6ED6-E94A-B67E-DC8581D16B0E}" presName="parentNode" presStyleLbl="node1" presStyleIdx="1" presStyleCnt="3">
        <dgm:presLayoutVars>
          <dgm:chMax val="0"/>
          <dgm:bulletEnabled val="1"/>
        </dgm:presLayoutVars>
      </dgm:prSet>
      <dgm:spPr/>
      <dgm:t>
        <a:bodyPr/>
        <a:lstStyle/>
        <a:p>
          <a:endParaRPr lang="en-US"/>
        </a:p>
      </dgm:t>
    </dgm:pt>
    <dgm:pt modelId="{F8F802D9-5D74-8B4D-AFD0-B88993A1716C}" type="pres">
      <dgm:prSet presAssocID="{A34FA521-6ED6-E94A-B67E-DC8581D16B0E}" presName="childNode" presStyleLbl="node1" presStyleIdx="1" presStyleCnt="3">
        <dgm:presLayoutVars>
          <dgm:bulletEnabled val="1"/>
        </dgm:presLayoutVars>
      </dgm:prSet>
      <dgm:spPr/>
      <dgm:t>
        <a:bodyPr/>
        <a:lstStyle/>
        <a:p>
          <a:endParaRPr lang="en-US"/>
        </a:p>
      </dgm:t>
    </dgm:pt>
    <dgm:pt modelId="{62D9AA8E-DEEC-414E-BA38-D8CB3B277C6C}" type="pres">
      <dgm:prSet presAssocID="{99EC9543-5F49-A748-B72D-27FD17C4A615}" presName="hSp" presStyleCnt="0"/>
      <dgm:spPr/>
    </dgm:pt>
    <dgm:pt modelId="{AF403FEC-015C-8E42-A5C5-1B7A52812802}" type="pres">
      <dgm:prSet presAssocID="{99EC9543-5F49-A748-B72D-27FD17C4A615}" presName="vProcSp" presStyleCnt="0"/>
      <dgm:spPr/>
    </dgm:pt>
    <dgm:pt modelId="{8D434018-582E-5B48-BC84-58703951F1CA}" type="pres">
      <dgm:prSet presAssocID="{99EC9543-5F49-A748-B72D-27FD17C4A615}" presName="vSp1" presStyleCnt="0"/>
      <dgm:spPr/>
    </dgm:pt>
    <dgm:pt modelId="{91E10321-BA51-C54B-8CCD-E33E5317E8D4}" type="pres">
      <dgm:prSet presAssocID="{99EC9543-5F49-A748-B72D-27FD17C4A615}" presName="simulatedConn" presStyleLbl="solidFgAcc1" presStyleIdx="1" presStyleCnt="2"/>
      <dgm:spPr/>
    </dgm:pt>
    <dgm:pt modelId="{7C4A88CB-085C-0C49-96A9-28B2D4C0CD2C}" type="pres">
      <dgm:prSet presAssocID="{99EC9543-5F49-A748-B72D-27FD17C4A615}" presName="vSp2" presStyleCnt="0"/>
      <dgm:spPr/>
    </dgm:pt>
    <dgm:pt modelId="{FD0707A3-121D-E24E-AC41-D617F2B773C0}" type="pres">
      <dgm:prSet presAssocID="{99EC9543-5F49-A748-B72D-27FD17C4A615}" presName="sibTrans" presStyleCnt="0"/>
      <dgm:spPr/>
    </dgm:pt>
    <dgm:pt modelId="{7D29F46A-BEE3-754A-80F7-A840CDDA081A}" type="pres">
      <dgm:prSet presAssocID="{56B4267A-C535-8E45-A4F5-C79DE531733F}" presName="compositeNode" presStyleCnt="0">
        <dgm:presLayoutVars>
          <dgm:bulletEnabled val="1"/>
        </dgm:presLayoutVars>
      </dgm:prSet>
      <dgm:spPr/>
    </dgm:pt>
    <dgm:pt modelId="{0E1A6876-86D3-574A-8D24-5046C0B97961}" type="pres">
      <dgm:prSet presAssocID="{56B4267A-C535-8E45-A4F5-C79DE531733F}" presName="bgRect" presStyleLbl="node1" presStyleIdx="2" presStyleCnt="3"/>
      <dgm:spPr/>
      <dgm:t>
        <a:bodyPr/>
        <a:lstStyle/>
        <a:p>
          <a:endParaRPr lang="en-US"/>
        </a:p>
      </dgm:t>
    </dgm:pt>
    <dgm:pt modelId="{90726847-4C8A-EE45-9F48-792819792AFE}" type="pres">
      <dgm:prSet presAssocID="{56B4267A-C535-8E45-A4F5-C79DE531733F}" presName="parentNode" presStyleLbl="node1" presStyleIdx="2" presStyleCnt="3">
        <dgm:presLayoutVars>
          <dgm:chMax val="0"/>
          <dgm:bulletEnabled val="1"/>
        </dgm:presLayoutVars>
      </dgm:prSet>
      <dgm:spPr/>
      <dgm:t>
        <a:bodyPr/>
        <a:lstStyle/>
        <a:p>
          <a:endParaRPr lang="en-US"/>
        </a:p>
      </dgm:t>
    </dgm:pt>
    <dgm:pt modelId="{AA56655C-22A0-0B4A-B6CA-FF59FA6B3DE4}" type="pres">
      <dgm:prSet presAssocID="{56B4267A-C535-8E45-A4F5-C79DE531733F}" presName="childNode" presStyleLbl="node1" presStyleIdx="2" presStyleCnt="3">
        <dgm:presLayoutVars>
          <dgm:bulletEnabled val="1"/>
        </dgm:presLayoutVars>
      </dgm:prSet>
      <dgm:spPr/>
      <dgm:t>
        <a:bodyPr/>
        <a:lstStyle/>
        <a:p>
          <a:endParaRPr lang="en-US"/>
        </a:p>
      </dgm:t>
    </dgm:pt>
  </dgm:ptLst>
  <dgm:cxnLst>
    <dgm:cxn modelId="{3D1EFCE6-1FCE-B246-B9F0-9BD089E4D908}" type="presOf" srcId="{643B86CB-EF1A-0D40-AEAD-7C03F95AE48E}" destId="{D1ED9F67-2593-D24A-A1EE-AEFFE9F21409}" srcOrd="1" destOrd="0" presId="urn:microsoft.com/office/officeart/2005/8/layout/hProcess7"/>
    <dgm:cxn modelId="{DFDA8D7D-3173-484C-A3F1-AD13D655E941}" type="presOf" srcId="{A34FA521-6ED6-E94A-B67E-DC8581D16B0E}" destId="{2670C59C-393B-0F4E-9342-20CA31C0C34B}" srcOrd="1" destOrd="0" presId="urn:microsoft.com/office/officeart/2005/8/layout/hProcess7"/>
    <dgm:cxn modelId="{5AD92947-3322-1B43-9BC4-2597ED4832D6}" type="presOf" srcId="{C359A120-3D00-8349-AA9F-15986C2ADD9D}" destId="{31712296-BFD5-1240-B497-53143EEE026F}" srcOrd="0" destOrd="0" presId="urn:microsoft.com/office/officeart/2005/8/layout/hProcess7"/>
    <dgm:cxn modelId="{1492FF0D-6AFF-BC4F-B029-5F20A3F3BF47}" srcId="{C359A120-3D00-8349-AA9F-15986C2ADD9D}" destId="{643B86CB-EF1A-0D40-AEAD-7C03F95AE48E}" srcOrd="0" destOrd="0" parTransId="{336ED51F-240A-864A-9D33-FF25FF9EF1B5}" sibTransId="{167A461C-0B99-E642-8F8E-C6167375616A}"/>
    <dgm:cxn modelId="{26EBAB16-AA8E-EB4E-9BBB-15B0F30EBA5F}" type="presOf" srcId="{BAE250A8-96FB-B04F-907D-1871F1BE66AE}" destId="{AA56655C-22A0-0B4A-B6CA-FF59FA6B3DE4}" srcOrd="0" destOrd="0" presId="urn:microsoft.com/office/officeart/2005/8/layout/hProcess7"/>
    <dgm:cxn modelId="{60AA245B-A560-F948-A2FC-F4BDBD88B2F1}" srcId="{C359A120-3D00-8349-AA9F-15986C2ADD9D}" destId="{56B4267A-C535-8E45-A4F5-C79DE531733F}" srcOrd="2" destOrd="0" parTransId="{508C439A-CD18-A448-B5A1-59F4CE986910}" sibTransId="{6FA31508-2F3D-D545-8F88-D03C7F9E464D}"/>
    <dgm:cxn modelId="{99A28602-8369-E14D-A815-1B1090BFFB9B}" srcId="{C359A120-3D00-8349-AA9F-15986C2ADD9D}" destId="{A34FA521-6ED6-E94A-B67E-DC8581D16B0E}" srcOrd="1" destOrd="0" parTransId="{17950094-495E-9B49-B6BE-566A60881D26}" sibTransId="{99EC9543-5F49-A748-B72D-27FD17C4A615}"/>
    <dgm:cxn modelId="{37844E07-E907-624E-9CE6-966D52DC54CB}" type="presOf" srcId="{56B4267A-C535-8E45-A4F5-C79DE531733F}" destId="{90726847-4C8A-EE45-9F48-792819792AFE}" srcOrd="1" destOrd="0" presId="urn:microsoft.com/office/officeart/2005/8/layout/hProcess7"/>
    <dgm:cxn modelId="{98E9751C-E5FD-8D47-BA60-75BDE6441444}" type="presOf" srcId="{F5D7A96D-792C-D142-B11F-FC423EF552A8}" destId="{F8F802D9-5D74-8B4D-AFD0-B88993A1716C}" srcOrd="0" destOrd="0" presId="urn:microsoft.com/office/officeart/2005/8/layout/hProcess7"/>
    <dgm:cxn modelId="{D9E9491E-8150-9C4A-A2C3-BAFD83C1277A}" type="presOf" srcId="{A34FA521-6ED6-E94A-B67E-DC8581D16B0E}" destId="{FAAF30EF-28C9-5245-8766-43B24AA92044}" srcOrd="0" destOrd="0" presId="urn:microsoft.com/office/officeart/2005/8/layout/hProcess7"/>
    <dgm:cxn modelId="{F89AC8A0-925E-DF4F-BF10-FD0696EF9B4D}" type="presOf" srcId="{56B4267A-C535-8E45-A4F5-C79DE531733F}" destId="{0E1A6876-86D3-574A-8D24-5046C0B97961}" srcOrd="0" destOrd="0" presId="urn:microsoft.com/office/officeart/2005/8/layout/hProcess7"/>
    <dgm:cxn modelId="{12B7D959-4A8E-014E-B62A-48654B2F8118}" srcId="{56B4267A-C535-8E45-A4F5-C79DE531733F}" destId="{BAE250A8-96FB-B04F-907D-1871F1BE66AE}" srcOrd="0" destOrd="0" parTransId="{7AF4A3A9-1B09-E747-B3D4-181BA3BE5B79}" sibTransId="{7765736A-5E25-6149-A474-83F64F92E189}"/>
    <dgm:cxn modelId="{CB0C013C-8950-DE4D-B7D2-E48B45E05377}" type="presOf" srcId="{33BF780C-02E9-DC49-88D3-D617E30583C3}" destId="{85D5EA81-DA63-544E-A50F-C242D22B8117}" srcOrd="0" destOrd="0" presId="urn:microsoft.com/office/officeart/2005/8/layout/hProcess7"/>
    <dgm:cxn modelId="{D0AFC032-72E8-7747-8AEB-C5A6D95295ED}" type="presOf" srcId="{643B86CB-EF1A-0D40-AEAD-7C03F95AE48E}" destId="{25CCB43C-465D-C848-B17C-91701AE375C8}" srcOrd="0" destOrd="0" presId="urn:microsoft.com/office/officeart/2005/8/layout/hProcess7"/>
    <dgm:cxn modelId="{724B1B0F-A529-8B42-A86C-F6D556C06A68}" srcId="{643B86CB-EF1A-0D40-AEAD-7C03F95AE48E}" destId="{33BF780C-02E9-DC49-88D3-D617E30583C3}" srcOrd="0" destOrd="0" parTransId="{A30BE371-3F24-2640-B98F-74A57BE71E17}" sibTransId="{4157D912-12AF-1043-8754-C2056E4432E6}"/>
    <dgm:cxn modelId="{BEED7B55-C619-0043-9432-B95580950624}" srcId="{A34FA521-6ED6-E94A-B67E-DC8581D16B0E}" destId="{F5D7A96D-792C-D142-B11F-FC423EF552A8}" srcOrd="0" destOrd="0" parTransId="{3B823A06-56C6-6041-9F23-9CB950DEF158}" sibTransId="{8B1DB3CC-B212-9448-B427-5D43B01AB336}"/>
    <dgm:cxn modelId="{84320612-B758-D54B-9D38-1F7861255FA4}" type="presParOf" srcId="{31712296-BFD5-1240-B497-53143EEE026F}" destId="{97322C5E-0065-E246-B04C-99672479EB92}" srcOrd="0" destOrd="0" presId="urn:microsoft.com/office/officeart/2005/8/layout/hProcess7"/>
    <dgm:cxn modelId="{6AC3DED9-7791-2D41-B588-9AF8DBBE1257}" type="presParOf" srcId="{97322C5E-0065-E246-B04C-99672479EB92}" destId="{25CCB43C-465D-C848-B17C-91701AE375C8}" srcOrd="0" destOrd="0" presId="urn:microsoft.com/office/officeart/2005/8/layout/hProcess7"/>
    <dgm:cxn modelId="{EB3BFA8E-0D87-BB48-A68F-1F851424460C}" type="presParOf" srcId="{97322C5E-0065-E246-B04C-99672479EB92}" destId="{D1ED9F67-2593-D24A-A1EE-AEFFE9F21409}" srcOrd="1" destOrd="0" presId="urn:microsoft.com/office/officeart/2005/8/layout/hProcess7"/>
    <dgm:cxn modelId="{794FADC1-39FA-914E-94A4-597058D16FC8}" type="presParOf" srcId="{97322C5E-0065-E246-B04C-99672479EB92}" destId="{85D5EA81-DA63-544E-A50F-C242D22B8117}" srcOrd="2" destOrd="0" presId="urn:microsoft.com/office/officeart/2005/8/layout/hProcess7"/>
    <dgm:cxn modelId="{AE3EE25D-424C-9547-A6B0-C081057208A9}" type="presParOf" srcId="{31712296-BFD5-1240-B497-53143EEE026F}" destId="{4D7808FF-6793-1242-BA93-F4A97153151E}" srcOrd="1" destOrd="0" presId="urn:microsoft.com/office/officeart/2005/8/layout/hProcess7"/>
    <dgm:cxn modelId="{B35FBC99-5E7D-7647-9B24-743388A75FA8}" type="presParOf" srcId="{31712296-BFD5-1240-B497-53143EEE026F}" destId="{FD368AD2-0D51-8C4E-89CD-74EA934FA532}" srcOrd="2" destOrd="0" presId="urn:microsoft.com/office/officeart/2005/8/layout/hProcess7"/>
    <dgm:cxn modelId="{B396E926-04E2-EE4B-A1A7-78CC5932F7F8}" type="presParOf" srcId="{FD368AD2-0D51-8C4E-89CD-74EA934FA532}" destId="{03730196-26FD-7243-8857-6387961462BA}" srcOrd="0" destOrd="0" presId="urn:microsoft.com/office/officeart/2005/8/layout/hProcess7"/>
    <dgm:cxn modelId="{67D0DE5F-DEB4-864A-9035-E98B64D4D4B5}" type="presParOf" srcId="{FD368AD2-0D51-8C4E-89CD-74EA934FA532}" destId="{DA65FC88-ABEA-3143-9D8B-5546BCD636DF}" srcOrd="1" destOrd="0" presId="urn:microsoft.com/office/officeart/2005/8/layout/hProcess7"/>
    <dgm:cxn modelId="{6D1012D7-2C2F-BB4D-882D-E11772009476}" type="presParOf" srcId="{FD368AD2-0D51-8C4E-89CD-74EA934FA532}" destId="{64D8D9D1-E401-DC46-9167-9316B771A629}" srcOrd="2" destOrd="0" presId="urn:microsoft.com/office/officeart/2005/8/layout/hProcess7"/>
    <dgm:cxn modelId="{4B218FF3-7096-6141-AE07-96B29D50720F}" type="presParOf" srcId="{31712296-BFD5-1240-B497-53143EEE026F}" destId="{A2F7BF89-F86B-FB40-8B0C-1EC74D477A82}" srcOrd="3" destOrd="0" presId="urn:microsoft.com/office/officeart/2005/8/layout/hProcess7"/>
    <dgm:cxn modelId="{3A0701FF-70D6-B04A-8657-A007F3172CDE}" type="presParOf" srcId="{31712296-BFD5-1240-B497-53143EEE026F}" destId="{8EB2F54C-6882-F147-88AB-7475F29F1FE8}" srcOrd="4" destOrd="0" presId="urn:microsoft.com/office/officeart/2005/8/layout/hProcess7"/>
    <dgm:cxn modelId="{2C9952DC-4884-3D45-AA42-F510ED347A39}" type="presParOf" srcId="{8EB2F54C-6882-F147-88AB-7475F29F1FE8}" destId="{FAAF30EF-28C9-5245-8766-43B24AA92044}" srcOrd="0" destOrd="0" presId="urn:microsoft.com/office/officeart/2005/8/layout/hProcess7"/>
    <dgm:cxn modelId="{962E1354-6A7C-AA45-BF8F-D2BEAFF74AFF}" type="presParOf" srcId="{8EB2F54C-6882-F147-88AB-7475F29F1FE8}" destId="{2670C59C-393B-0F4E-9342-20CA31C0C34B}" srcOrd="1" destOrd="0" presId="urn:microsoft.com/office/officeart/2005/8/layout/hProcess7"/>
    <dgm:cxn modelId="{AC9C0DD9-3A33-E246-94AE-B65F5E28F5F9}" type="presParOf" srcId="{8EB2F54C-6882-F147-88AB-7475F29F1FE8}" destId="{F8F802D9-5D74-8B4D-AFD0-B88993A1716C}" srcOrd="2" destOrd="0" presId="urn:microsoft.com/office/officeart/2005/8/layout/hProcess7"/>
    <dgm:cxn modelId="{9CE64B80-6B0F-954B-A3CD-1C5740A4E4B4}" type="presParOf" srcId="{31712296-BFD5-1240-B497-53143EEE026F}" destId="{62D9AA8E-DEEC-414E-BA38-D8CB3B277C6C}" srcOrd="5" destOrd="0" presId="urn:microsoft.com/office/officeart/2005/8/layout/hProcess7"/>
    <dgm:cxn modelId="{9D96963A-F70A-3C4C-BFBB-BCE12A1131D1}" type="presParOf" srcId="{31712296-BFD5-1240-B497-53143EEE026F}" destId="{AF403FEC-015C-8E42-A5C5-1B7A52812802}" srcOrd="6" destOrd="0" presId="urn:microsoft.com/office/officeart/2005/8/layout/hProcess7"/>
    <dgm:cxn modelId="{948DFD73-7DD8-2943-9284-BD402CC315BD}" type="presParOf" srcId="{AF403FEC-015C-8E42-A5C5-1B7A52812802}" destId="{8D434018-582E-5B48-BC84-58703951F1CA}" srcOrd="0" destOrd="0" presId="urn:microsoft.com/office/officeart/2005/8/layout/hProcess7"/>
    <dgm:cxn modelId="{EE5F23AF-82A7-9748-B817-73D6275A8FBD}" type="presParOf" srcId="{AF403FEC-015C-8E42-A5C5-1B7A52812802}" destId="{91E10321-BA51-C54B-8CCD-E33E5317E8D4}" srcOrd="1" destOrd="0" presId="urn:microsoft.com/office/officeart/2005/8/layout/hProcess7"/>
    <dgm:cxn modelId="{49919A5E-29A4-0840-99E4-0C001D7EC813}" type="presParOf" srcId="{AF403FEC-015C-8E42-A5C5-1B7A52812802}" destId="{7C4A88CB-085C-0C49-96A9-28B2D4C0CD2C}" srcOrd="2" destOrd="0" presId="urn:microsoft.com/office/officeart/2005/8/layout/hProcess7"/>
    <dgm:cxn modelId="{708A0629-647B-6D4C-8899-8C0FEE0D2249}" type="presParOf" srcId="{31712296-BFD5-1240-B497-53143EEE026F}" destId="{FD0707A3-121D-E24E-AC41-D617F2B773C0}" srcOrd="7" destOrd="0" presId="urn:microsoft.com/office/officeart/2005/8/layout/hProcess7"/>
    <dgm:cxn modelId="{41AC79E2-CBD8-CE43-8685-75ED83D5F72F}" type="presParOf" srcId="{31712296-BFD5-1240-B497-53143EEE026F}" destId="{7D29F46A-BEE3-754A-80F7-A840CDDA081A}" srcOrd="8" destOrd="0" presId="urn:microsoft.com/office/officeart/2005/8/layout/hProcess7"/>
    <dgm:cxn modelId="{0BD4B1E8-05B3-2249-9195-4B5689A47375}" type="presParOf" srcId="{7D29F46A-BEE3-754A-80F7-A840CDDA081A}" destId="{0E1A6876-86D3-574A-8D24-5046C0B97961}" srcOrd="0" destOrd="0" presId="urn:microsoft.com/office/officeart/2005/8/layout/hProcess7"/>
    <dgm:cxn modelId="{5827C1A0-225F-E947-AC85-0EAA0732AEFE}" type="presParOf" srcId="{7D29F46A-BEE3-754A-80F7-A840CDDA081A}" destId="{90726847-4C8A-EE45-9F48-792819792AFE}" srcOrd="1" destOrd="0" presId="urn:microsoft.com/office/officeart/2005/8/layout/hProcess7"/>
    <dgm:cxn modelId="{DCCAEAC4-8312-6A4E-94CF-927AA89C8B67}" type="presParOf" srcId="{7D29F46A-BEE3-754A-80F7-A840CDDA081A}" destId="{AA56655C-22A0-0B4A-B6CA-FF59FA6B3DE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EFAD07-BD3F-9C42-B2DD-FBF9BF0C42DC}"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AC4AC0E-7333-1747-98F8-EB206F3125D9}">
      <dgm:prSet phldrT="[Text]" phldr="1"/>
      <dgm:spPr/>
      <dgm:t>
        <a:bodyPr/>
        <a:lstStyle/>
        <a:p>
          <a:endParaRPr lang="en-US"/>
        </a:p>
      </dgm:t>
    </dgm:pt>
    <dgm:pt modelId="{CBFB9278-7746-2945-B20A-FB1FA268201B}" type="parTrans" cxnId="{3F375130-C5EF-E942-A63E-C9D49F2ED51F}">
      <dgm:prSet/>
      <dgm:spPr/>
      <dgm:t>
        <a:bodyPr/>
        <a:lstStyle/>
        <a:p>
          <a:endParaRPr lang="en-US"/>
        </a:p>
      </dgm:t>
    </dgm:pt>
    <dgm:pt modelId="{90A5AD36-1EF8-D344-A75F-FFDEEA1F35B1}" type="sibTrans" cxnId="{3F375130-C5EF-E942-A63E-C9D49F2ED51F}">
      <dgm:prSet/>
      <dgm:spPr/>
      <dgm:t>
        <a:bodyPr/>
        <a:lstStyle/>
        <a:p>
          <a:endParaRPr lang="en-US"/>
        </a:p>
      </dgm:t>
    </dgm:pt>
    <dgm:pt modelId="{7EABC0EE-E613-2746-B8BD-29CA698F0467}">
      <dgm:prSet phldrT="[Text]" custT="1"/>
      <dgm:spPr/>
      <dgm:t>
        <a:bodyPr/>
        <a:lstStyle/>
        <a:p>
          <a:r>
            <a:rPr lang="en-US" sz="2800" dirty="0" smtClean="0"/>
            <a:t>No Food for 12 - 14 hours</a:t>
          </a:r>
        </a:p>
        <a:p>
          <a:endParaRPr lang="en-US" sz="2800" dirty="0" smtClean="0"/>
        </a:p>
        <a:p>
          <a:r>
            <a:rPr lang="en-US" sz="2800" dirty="0" smtClean="0">
              <a:solidFill>
                <a:srgbClr val="000000"/>
              </a:solidFill>
              <a:latin typeface="Wingdings"/>
              <a:ea typeface="Wingdings"/>
              <a:cs typeface="Wingdings"/>
              <a:sym typeface="Wingdings"/>
            </a:rPr>
            <a:t></a:t>
          </a:r>
          <a:r>
            <a:rPr lang="en-US" sz="2800" dirty="0" smtClean="0">
              <a:solidFill>
                <a:srgbClr val="000000"/>
              </a:solidFill>
              <a:latin typeface="+mn-lt"/>
              <a:ea typeface="Wingdings"/>
              <a:cs typeface="Wingdings"/>
              <a:sym typeface="Wingdings"/>
            </a:rPr>
            <a:t>IGF-1 from liver</a:t>
          </a:r>
          <a:endParaRPr lang="en-US" sz="2800" dirty="0">
            <a:solidFill>
              <a:srgbClr val="000000"/>
            </a:solidFill>
          </a:endParaRPr>
        </a:p>
      </dgm:t>
    </dgm:pt>
    <dgm:pt modelId="{23CA59F4-0E77-A44A-9F6E-A9404DCEA6C1}" type="parTrans" cxnId="{B5ACAEB0-F7A4-5A48-956A-0003D640B880}">
      <dgm:prSet/>
      <dgm:spPr/>
      <dgm:t>
        <a:bodyPr/>
        <a:lstStyle/>
        <a:p>
          <a:endParaRPr lang="en-US"/>
        </a:p>
      </dgm:t>
    </dgm:pt>
    <dgm:pt modelId="{1D0F086F-3A98-844A-AEA7-3C0C4F83C032}" type="sibTrans" cxnId="{B5ACAEB0-F7A4-5A48-956A-0003D640B880}">
      <dgm:prSet/>
      <dgm:spPr/>
      <dgm:t>
        <a:bodyPr/>
        <a:lstStyle/>
        <a:p>
          <a:endParaRPr lang="en-US"/>
        </a:p>
      </dgm:t>
    </dgm:pt>
    <dgm:pt modelId="{3E792975-5C58-8E4D-96D7-8BE636E51549}">
      <dgm:prSet phldrT="[Text]"/>
      <dgm:spPr/>
      <dgm:t>
        <a:bodyPr/>
        <a:lstStyle/>
        <a:p>
          <a:endParaRPr lang="en-US" dirty="0"/>
        </a:p>
      </dgm:t>
    </dgm:pt>
    <dgm:pt modelId="{F7B9C23F-07F1-A240-B73B-A910BB65A8DC}" type="parTrans" cxnId="{EC39B034-A8A5-8D46-AC6E-8AEBE1BE0F4A}">
      <dgm:prSet/>
      <dgm:spPr/>
      <dgm:t>
        <a:bodyPr/>
        <a:lstStyle/>
        <a:p>
          <a:endParaRPr lang="en-US"/>
        </a:p>
      </dgm:t>
    </dgm:pt>
    <dgm:pt modelId="{0274E190-7F8B-AD42-BF61-A2A902BE4488}" type="sibTrans" cxnId="{EC39B034-A8A5-8D46-AC6E-8AEBE1BE0F4A}">
      <dgm:prSet/>
      <dgm:spPr/>
      <dgm:t>
        <a:bodyPr/>
        <a:lstStyle/>
        <a:p>
          <a:endParaRPr lang="en-US"/>
        </a:p>
      </dgm:t>
    </dgm:pt>
    <dgm:pt modelId="{CA8B30B0-FBB9-124B-B036-82DCE03B459A}">
      <dgm:prSet phldrT="[Text]" custT="1"/>
      <dgm:spPr/>
      <dgm:t>
        <a:bodyPr/>
        <a:lstStyle/>
        <a:p>
          <a:r>
            <a:rPr lang="en-US" sz="2800" dirty="0" smtClean="0"/>
            <a:t>Cell senses scarce outside energy</a:t>
          </a:r>
        </a:p>
        <a:p>
          <a:r>
            <a:rPr lang="en-US" sz="2800" dirty="0" smtClean="0">
              <a:solidFill>
                <a:srgbClr val="000000"/>
              </a:solidFill>
              <a:latin typeface="Wingdings"/>
              <a:ea typeface="Wingdings"/>
              <a:cs typeface="Wingdings"/>
              <a:sym typeface="Wingdings"/>
            </a:rPr>
            <a:t></a:t>
          </a:r>
          <a:r>
            <a:rPr lang="en-US" sz="2800" dirty="0" smtClean="0">
              <a:solidFill>
                <a:srgbClr val="000000"/>
              </a:solidFill>
              <a:latin typeface="+mn-lt"/>
              <a:ea typeface="Wingdings"/>
              <a:cs typeface="Wingdings"/>
              <a:sym typeface="Wingdings"/>
            </a:rPr>
            <a:t>AMPK</a:t>
          </a:r>
        </a:p>
        <a:p>
          <a:r>
            <a:rPr lang="en-US" sz="2800" dirty="0" smtClean="0">
              <a:solidFill>
                <a:srgbClr val="000000"/>
              </a:solidFill>
              <a:latin typeface="+mn-lt"/>
              <a:ea typeface="Wingdings"/>
              <a:cs typeface="Wingdings"/>
              <a:sym typeface="Wingdings"/>
            </a:rPr>
            <a:t>Enzyme</a:t>
          </a:r>
          <a:endParaRPr lang="en-US" sz="2800" dirty="0">
            <a:solidFill>
              <a:srgbClr val="000000"/>
            </a:solidFill>
          </a:endParaRPr>
        </a:p>
      </dgm:t>
    </dgm:pt>
    <dgm:pt modelId="{E0FEC9A9-753A-BA46-99A4-477CB32A6D02}" type="parTrans" cxnId="{93C2E150-1F41-4749-8AEE-365798D9A0AA}">
      <dgm:prSet/>
      <dgm:spPr/>
      <dgm:t>
        <a:bodyPr/>
        <a:lstStyle/>
        <a:p>
          <a:endParaRPr lang="en-US"/>
        </a:p>
      </dgm:t>
    </dgm:pt>
    <dgm:pt modelId="{CAF5B175-8284-8A47-A8D7-D3EBA95628DB}" type="sibTrans" cxnId="{93C2E150-1F41-4749-8AEE-365798D9A0AA}">
      <dgm:prSet/>
      <dgm:spPr/>
      <dgm:t>
        <a:bodyPr/>
        <a:lstStyle/>
        <a:p>
          <a:endParaRPr lang="en-US"/>
        </a:p>
      </dgm:t>
    </dgm:pt>
    <dgm:pt modelId="{322C3FB0-9396-D944-8F22-43F032256774}">
      <dgm:prSet phldrT="[Text]"/>
      <dgm:spPr/>
      <dgm:t>
        <a:bodyPr/>
        <a:lstStyle/>
        <a:p>
          <a:endParaRPr lang="en-US" dirty="0"/>
        </a:p>
      </dgm:t>
    </dgm:pt>
    <dgm:pt modelId="{D234B4B9-6A0E-DB40-A37C-D3BB3AC92E8E}" type="parTrans" cxnId="{B07B76CF-B224-8048-915A-E3532E16B0F4}">
      <dgm:prSet/>
      <dgm:spPr/>
      <dgm:t>
        <a:bodyPr/>
        <a:lstStyle/>
        <a:p>
          <a:endParaRPr lang="en-US"/>
        </a:p>
      </dgm:t>
    </dgm:pt>
    <dgm:pt modelId="{92A46496-0921-734C-A195-8EB7572B3CAD}" type="sibTrans" cxnId="{B07B76CF-B224-8048-915A-E3532E16B0F4}">
      <dgm:prSet/>
      <dgm:spPr/>
      <dgm:t>
        <a:bodyPr/>
        <a:lstStyle/>
        <a:p>
          <a:endParaRPr lang="en-US"/>
        </a:p>
      </dgm:t>
    </dgm:pt>
    <dgm:pt modelId="{C9653B28-9819-0F45-960A-B296F778B98D}">
      <dgm:prSet phldrT="[Text]" custT="1"/>
      <dgm:spPr/>
      <dgm:t>
        <a:bodyPr/>
        <a:lstStyle/>
        <a:p>
          <a:r>
            <a:rPr lang="en-US" sz="2800" dirty="0" smtClean="0">
              <a:solidFill>
                <a:srgbClr val="000000"/>
              </a:solidFill>
              <a:latin typeface="Wingdings"/>
              <a:ea typeface="Wingdings"/>
              <a:cs typeface="Wingdings"/>
              <a:sym typeface="Wingdings"/>
            </a:rPr>
            <a:t></a:t>
          </a:r>
          <a:r>
            <a:rPr lang="en-US" sz="2800" dirty="0" err="1" smtClean="0">
              <a:solidFill>
                <a:srgbClr val="000000"/>
              </a:solidFill>
              <a:latin typeface="+mn-lt"/>
              <a:ea typeface="Wingdings"/>
              <a:cs typeface="Wingdings"/>
              <a:sym typeface="Wingdings"/>
            </a:rPr>
            <a:t>mTOR</a:t>
          </a:r>
          <a:r>
            <a:rPr lang="en-US" sz="2800" dirty="0" smtClean="0">
              <a:solidFill>
                <a:srgbClr val="000000"/>
              </a:solidFill>
              <a:latin typeface="+mn-lt"/>
              <a:ea typeface="Wingdings"/>
              <a:cs typeface="Wingdings"/>
              <a:sym typeface="Wingdings"/>
            </a:rPr>
            <a:t> Enzyme</a:t>
          </a:r>
        </a:p>
        <a:p>
          <a:r>
            <a:rPr lang="en-US" sz="2800" dirty="0" smtClean="0">
              <a:latin typeface="+mn-lt"/>
              <a:ea typeface="Wingdings"/>
              <a:cs typeface="Wingdings"/>
              <a:sym typeface="Wingdings"/>
            </a:rPr>
            <a:t>Cell goes to autophagy repairs itself &amp; regresses to stem cells</a:t>
          </a:r>
          <a:endParaRPr lang="en-US" sz="2800" dirty="0"/>
        </a:p>
      </dgm:t>
    </dgm:pt>
    <dgm:pt modelId="{2719117E-BA5F-0E40-A948-8D9D0BB65FF4}" type="parTrans" cxnId="{A41BC62D-BFC7-214F-AA99-6E07AD6081DB}">
      <dgm:prSet/>
      <dgm:spPr/>
      <dgm:t>
        <a:bodyPr/>
        <a:lstStyle/>
        <a:p>
          <a:endParaRPr lang="en-US"/>
        </a:p>
      </dgm:t>
    </dgm:pt>
    <dgm:pt modelId="{4F852ABD-B1D4-1347-A974-145CA642F00C}" type="sibTrans" cxnId="{A41BC62D-BFC7-214F-AA99-6E07AD6081DB}">
      <dgm:prSet/>
      <dgm:spPr/>
      <dgm:t>
        <a:bodyPr/>
        <a:lstStyle/>
        <a:p>
          <a:endParaRPr lang="en-US"/>
        </a:p>
      </dgm:t>
    </dgm:pt>
    <dgm:pt modelId="{C6895D80-F2B9-F34D-BF81-48570D7B9181}" type="pres">
      <dgm:prSet presAssocID="{CEEFAD07-BD3F-9C42-B2DD-FBF9BF0C42DC}" presName="Name0" presStyleCnt="0">
        <dgm:presLayoutVars>
          <dgm:dir/>
          <dgm:animLvl val="lvl"/>
          <dgm:resizeHandles val="exact"/>
        </dgm:presLayoutVars>
      </dgm:prSet>
      <dgm:spPr/>
      <dgm:t>
        <a:bodyPr/>
        <a:lstStyle/>
        <a:p>
          <a:endParaRPr lang="en-US"/>
        </a:p>
      </dgm:t>
    </dgm:pt>
    <dgm:pt modelId="{0033C2D5-59B3-A548-BEDD-10DD4DB0103B}" type="pres">
      <dgm:prSet presAssocID="{AAC4AC0E-7333-1747-98F8-EB206F3125D9}" presName="compositeNode" presStyleCnt="0">
        <dgm:presLayoutVars>
          <dgm:bulletEnabled val="1"/>
        </dgm:presLayoutVars>
      </dgm:prSet>
      <dgm:spPr/>
    </dgm:pt>
    <dgm:pt modelId="{832529CF-EFC0-594C-B3B0-8533253ACF4F}" type="pres">
      <dgm:prSet presAssocID="{AAC4AC0E-7333-1747-98F8-EB206F3125D9}" presName="bgRect" presStyleLbl="node1" presStyleIdx="0" presStyleCnt="3" custLinFactNeighborX="1505" custLinFactNeighborY="836"/>
      <dgm:spPr/>
      <dgm:t>
        <a:bodyPr/>
        <a:lstStyle/>
        <a:p>
          <a:endParaRPr lang="en-US"/>
        </a:p>
      </dgm:t>
    </dgm:pt>
    <dgm:pt modelId="{88C44640-9F40-6941-8577-08AD7CACE88B}" type="pres">
      <dgm:prSet presAssocID="{AAC4AC0E-7333-1747-98F8-EB206F3125D9}" presName="parentNode" presStyleLbl="node1" presStyleIdx="0" presStyleCnt="3">
        <dgm:presLayoutVars>
          <dgm:chMax val="0"/>
          <dgm:bulletEnabled val="1"/>
        </dgm:presLayoutVars>
      </dgm:prSet>
      <dgm:spPr/>
      <dgm:t>
        <a:bodyPr/>
        <a:lstStyle/>
        <a:p>
          <a:endParaRPr lang="en-US"/>
        </a:p>
      </dgm:t>
    </dgm:pt>
    <dgm:pt modelId="{D0320C48-67BB-2249-A1C7-EACCFD8F8DC2}" type="pres">
      <dgm:prSet presAssocID="{AAC4AC0E-7333-1747-98F8-EB206F3125D9}" presName="childNode" presStyleLbl="node1" presStyleIdx="0" presStyleCnt="3">
        <dgm:presLayoutVars>
          <dgm:bulletEnabled val="1"/>
        </dgm:presLayoutVars>
      </dgm:prSet>
      <dgm:spPr/>
      <dgm:t>
        <a:bodyPr/>
        <a:lstStyle/>
        <a:p>
          <a:endParaRPr lang="en-US"/>
        </a:p>
      </dgm:t>
    </dgm:pt>
    <dgm:pt modelId="{B22A55AE-3533-B04D-8DD3-E8D850B55BCB}" type="pres">
      <dgm:prSet presAssocID="{90A5AD36-1EF8-D344-A75F-FFDEEA1F35B1}" presName="hSp" presStyleCnt="0"/>
      <dgm:spPr/>
    </dgm:pt>
    <dgm:pt modelId="{3FAA8775-D177-E347-826A-129185ED326E}" type="pres">
      <dgm:prSet presAssocID="{90A5AD36-1EF8-D344-A75F-FFDEEA1F35B1}" presName="vProcSp" presStyleCnt="0"/>
      <dgm:spPr/>
    </dgm:pt>
    <dgm:pt modelId="{33573886-55FE-3449-A618-05284839F1E7}" type="pres">
      <dgm:prSet presAssocID="{90A5AD36-1EF8-D344-A75F-FFDEEA1F35B1}" presName="vSp1" presStyleCnt="0"/>
      <dgm:spPr/>
    </dgm:pt>
    <dgm:pt modelId="{F126A4C5-489D-9C4F-AED5-8D0A332F88E0}" type="pres">
      <dgm:prSet presAssocID="{90A5AD36-1EF8-D344-A75F-FFDEEA1F35B1}" presName="simulatedConn" presStyleLbl="solidFgAcc1" presStyleIdx="0" presStyleCnt="2"/>
      <dgm:spPr/>
    </dgm:pt>
    <dgm:pt modelId="{4201A3A1-502C-CF47-91E2-7147E8482C05}" type="pres">
      <dgm:prSet presAssocID="{90A5AD36-1EF8-D344-A75F-FFDEEA1F35B1}" presName="vSp2" presStyleCnt="0"/>
      <dgm:spPr/>
    </dgm:pt>
    <dgm:pt modelId="{5EE9E9B3-49D3-4D47-8283-AFE24E3F5886}" type="pres">
      <dgm:prSet presAssocID="{90A5AD36-1EF8-D344-A75F-FFDEEA1F35B1}" presName="sibTrans" presStyleCnt="0"/>
      <dgm:spPr/>
    </dgm:pt>
    <dgm:pt modelId="{9289B86C-C70E-AE4E-8888-C7B13B939A48}" type="pres">
      <dgm:prSet presAssocID="{3E792975-5C58-8E4D-96D7-8BE636E51549}" presName="compositeNode" presStyleCnt="0">
        <dgm:presLayoutVars>
          <dgm:bulletEnabled val="1"/>
        </dgm:presLayoutVars>
      </dgm:prSet>
      <dgm:spPr/>
    </dgm:pt>
    <dgm:pt modelId="{9588C25D-FC87-224D-A22F-AD15B5A3F756}" type="pres">
      <dgm:prSet presAssocID="{3E792975-5C58-8E4D-96D7-8BE636E51549}" presName="bgRect" presStyleLbl="node1" presStyleIdx="1" presStyleCnt="3" custLinFactNeighborX="-5520"/>
      <dgm:spPr/>
      <dgm:t>
        <a:bodyPr/>
        <a:lstStyle/>
        <a:p>
          <a:endParaRPr lang="en-US"/>
        </a:p>
      </dgm:t>
    </dgm:pt>
    <dgm:pt modelId="{8ADDF548-A545-2249-A9BF-A5CEB3263F47}" type="pres">
      <dgm:prSet presAssocID="{3E792975-5C58-8E4D-96D7-8BE636E51549}" presName="parentNode" presStyleLbl="node1" presStyleIdx="1" presStyleCnt="3">
        <dgm:presLayoutVars>
          <dgm:chMax val="0"/>
          <dgm:bulletEnabled val="1"/>
        </dgm:presLayoutVars>
      </dgm:prSet>
      <dgm:spPr/>
      <dgm:t>
        <a:bodyPr/>
        <a:lstStyle/>
        <a:p>
          <a:endParaRPr lang="en-US"/>
        </a:p>
      </dgm:t>
    </dgm:pt>
    <dgm:pt modelId="{12AD36E1-11CB-B34B-A276-714754072E5D}" type="pres">
      <dgm:prSet presAssocID="{3E792975-5C58-8E4D-96D7-8BE636E51549}" presName="childNode" presStyleLbl="node1" presStyleIdx="1" presStyleCnt="3">
        <dgm:presLayoutVars>
          <dgm:bulletEnabled val="1"/>
        </dgm:presLayoutVars>
      </dgm:prSet>
      <dgm:spPr/>
      <dgm:t>
        <a:bodyPr/>
        <a:lstStyle/>
        <a:p>
          <a:endParaRPr lang="en-US"/>
        </a:p>
      </dgm:t>
    </dgm:pt>
    <dgm:pt modelId="{1A5CB5BA-62D8-B940-9A6C-1C20CCD1F535}" type="pres">
      <dgm:prSet presAssocID="{0274E190-7F8B-AD42-BF61-A2A902BE4488}" presName="hSp" presStyleCnt="0"/>
      <dgm:spPr/>
    </dgm:pt>
    <dgm:pt modelId="{0C0DC61B-5890-184E-B9F2-01329A97CA30}" type="pres">
      <dgm:prSet presAssocID="{0274E190-7F8B-AD42-BF61-A2A902BE4488}" presName="vProcSp" presStyleCnt="0"/>
      <dgm:spPr/>
    </dgm:pt>
    <dgm:pt modelId="{25EA0A9E-FD7B-2E49-A45F-8AFAA1DBF64F}" type="pres">
      <dgm:prSet presAssocID="{0274E190-7F8B-AD42-BF61-A2A902BE4488}" presName="vSp1" presStyleCnt="0"/>
      <dgm:spPr/>
    </dgm:pt>
    <dgm:pt modelId="{CE64F1D8-EF56-4F47-ACBF-899F71FDAB2C}" type="pres">
      <dgm:prSet presAssocID="{0274E190-7F8B-AD42-BF61-A2A902BE4488}" presName="simulatedConn" presStyleLbl="solidFgAcc1" presStyleIdx="1" presStyleCnt="2"/>
      <dgm:spPr/>
    </dgm:pt>
    <dgm:pt modelId="{3C843897-F2F0-D142-BA65-DBB53673EC4D}" type="pres">
      <dgm:prSet presAssocID="{0274E190-7F8B-AD42-BF61-A2A902BE4488}" presName="vSp2" presStyleCnt="0"/>
      <dgm:spPr/>
    </dgm:pt>
    <dgm:pt modelId="{35CDBBEF-5B73-FA40-A835-63F115C6F8F9}" type="pres">
      <dgm:prSet presAssocID="{0274E190-7F8B-AD42-BF61-A2A902BE4488}" presName="sibTrans" presStyleCnt="0"/>
      <dgm:spPr/>
    </dgm:pt>
    <dgm:pt modelId="{AFA41A37-A9BF-EE40-83B8-041B665C78B9}" type="pres">
      <dgm:prSet presAssocID="{322C3FB0-9396-D944-8F22-43F032256774}" presName="compositeNode" presStyleCnt="0">
        <dgm:presLayoutVars>
          <dgm:bulletEnabled val="1"/>
        </dgm:presLayoutVars>
      </dgm:prSet>
      <dgm:spPr/>
    </dgm:pt>
    <dgm:pt modelId="{E0791272-CBD5-DE4D-95E5-F7E0C7134BAD}" type="pres">
      <dgm:prSet presAssocID="{322C3FB0-9396-D944-8F22-43F032256774}" presName="bgRect" presStyleLbl="node1" presStyleIdx="2" presStyleCnt="3" custLinFactNeighborX="23"/>
      <dgm:spPr/>
      <dgm:t>
        <a:bodyPr/>
        <a:lstStyle/>
        <a:p>
          <a:endParaRPr lang="en-US"/>
        </a:p>
      </dgm:t>
    </dgm:pt>
    <dgm:pt modelId="{FD7254BE-1290-1D4F-A766-241AED5D3E7B}" type="pres">
      <dgm:prSet presAssocID="{322C3FB0-9396-D944-8F22-43F032256774}" presName="parentNode" presStyleLbl="node1" presStyleIdx="2" presStyleCnt="3">
        <dgm:presLayoutVars>
          <dgm:chMax val="0"/>
          <dgm:bulletEnabled val="1"/>
        </dgm:presLayoutVars>
      </dgm:prSet>
      <dgm:spPr/>
      <dgm:t>
        <a:bodyPr/>
        <a:lstStyle/>
        <a:p>
          <a:endParaRPr lang="en-US"/>
        </a:p>
      </dgm:t>
    </dgm:pt>
    <dgm:pt modelId="{3F4650E8-B169-3C46-8598-6FD8F833A0F0}" type="pres">
      <dgm:prSet presAssocID="{322C3FB0-9396-D944-8F22-43F032256774}" presName="childNode" presStyleLbl="node1" presStyleIdx="2" presStyleCnt="3">
        <dgm:presLayoutVars>
          <dgm:bulletEnabled val="1"/>
        </dgm:presLayoutVars>
      </dgm:prSet>
      <dgm:spPr/>
      <dgm:t>
        <a:bodyPr/>
        <a:lstStyle/>
        <a:p>
          <a:endParaRPr lang="en-US"/>
        </a:p>
      </dgm:t>
    </dgm:pt>
  </dgm:ptLst>
  <dgm:cxnLst>
    <dgm:cxn modelId="{6790FED4-0608-3844-9025-65E3F0587009}" type="presOf" srcId="{CA8B30B0-FBB9-124B-B036-82DCE03B459A}" destId="{12AD36E1-11CB-B34B-A276-714754072E5D}" srcOrd="0" destOrd="0" presId="urn:microsoft.com/office/officeart/2005/8/layout/hProcess7"/>
    <dgm:cxn modelId="{44858376-70F7-7040-BB08-AFA90C069EA4}" type="presOf" srcId="{AAC4AC0E-7333-1747-98F8-EB206F3125D9}" destId="{88C44640-9F40-6941-8577-08AD7CACE88B}" srcOrd="1" destOrd="0" presId="urn:microsoft.com/office/officeart/2005/8/layout/hProcess7"/>
    <dgm:cxn modelId="{E30A7A1E-A58B-2441-B91D-E6DD33A22303}" type="presOf" srcId="{322C3FB0-9396-D944-8F22-43F032256774}" destId="{E0791272-CBD5-DE4D-95E5-F7E0C7134BAD}" srcOrd="0" destOrd="0" presId="urn:microsoft.com/office/officeart/2005/8/layout/hProcess7"/>
    <dgm:cxn modelId="{25820A20-9C01-8A44-88E2-E45097FC270B}" type="presOf" srcId="{AAC4AC0E-7333-1747-98F8-EB206F3125D9}" destId="{832529CF-EFC0-594C-B3B0-8533253ACF4F}" srcOrd="0" destOrd="0" presId="urn:microsoft.com/office/officeart/2005/8/layout/hProcess7"/>
    <dgm:cxn modelId="{B07B76CF-B224-8048-915A-E3532E16B0F4}" srcId="{CEEFAD07-BD3F-9C42-B2DD-FBF9BF0C42DC}" destId="{322C3FB0-9396-D944-8F22-43F032256774}" srcOrd="2" destOrd="0" parTransId="{D234B4B9-6A0E-DB40-A37C-D3BB3AC92E8E}" sibTransId="{92A46496-0921-734C-A195-8EB7572B3CAD}"/>
    <dgm:cxn modelId="{995205D1-E2A6-EB4A-9671-DED56B2ACE73}" type="presOf" srcId="{7EABC0EE-E613-2746-B8BD-29CA698F0467}" destId="{D0320C48-67BB-2249-A1C7-EACCFD8F8DC2}" srcOrd="0" destOrd="0" presId="urn:microsoft.com/office/officeart/2005/8/layout/hProcess7"/>
    <dgm:cxn modelId="{3F375130-C5EF-E942-A63E-C9D49F2ED51F}" srcId="{CEEFAD07-BD3F-9C42-B2DD-FBF9BF0C42DC}" destId="{AAC4AC0E-7333-1747-98F8-EB206F3125D9}" srcOrd="0" destOrd="0" parTransId="{CBFB9278-7746-2945-B20A-FB1FA268201B}" sibTransId="{90A5AD36-1EF8-D344-A75F-FFDEEA1F35B1}"/>
    <dgm:cxn modelId="{EC39B034-A8A5-8D46-AC6E-8AEBE1BE0F4A}" srcId="{CEEFAD07-BD3F-9C42-B2DD-FBF9BF0C42DC}" destId="{3E792975-5C58-8E4D-96D7-8BE636E51549}" srcOrd="1" destOrd="0" parTransId="{F7B9C23F-07F1-A240-B73B-A910BB65A8DC}" sibTransId="{0274E190-7F8B-AD42-BF61-A2A902BE4488}"/>
    <dgm:cxn modelId="{A41BC62D-BFC7-214F-AA99-6E07AD6081DB}" srcId="{322C3FB0-9396-D944-8F22-43F032256774}" destId="{C9653B28-9819-0F45-960A-B296F778B98D}" srcOrd="0" destOrd="0" parTransId="{2719117E-BA5F-0E40-A948-8D9D0BB65FF4}" sibTransId="{4F852ABD-B1D4-1347-A974-145CA642F00C}"/>
    <dgm:cxn modelId="{93C2E150-1F41-4749-8AEE-365798D9A0AA}" srcId="{3E792975-5C58-8E4D-96D7-8BE636E51549}" destId="{CA8B30B0-FBB9-124B-B036-82DCE03B459A}" srcOrd="0" destOrd="0" parTransId="{E0FEC9A9-753A-BA46-99A4-477CB32A6D02}" sibTransId="{CAF5B175-8284-8A47-A8D7-D3EBA95628DB}"/>
    <dgm:cxn modelId="{214161A5-8CAC-3343-9D63-3234C196A67A}" type="presOf" srcId="{3E792975-5C58-8E4D-96D7-8BE636E51549}" destId="{9588C25D-FC87-224D-A22F-AD15B5A3F756}" srcOrd="0" destOrd="0" presId="urn:microsoft.com/office/officeart/2005/8/layout/hProcess7"/>
    <dgm:cxn modelId="{0D5BA79A-7749-FB45-A09D-ACF160618FF3}" type="presOf" srcId="{322C3FB0-9396-D944-8F22-43F032256774}" destId="{FD7254BE-1290-1D4F-A766-241AED5D3E7B}" srcOrd="1" destOrd="0" presId="urn:microsoft.com/office/officeart/2005/8/layout/hProcess7"/>
    <dgm:cxn modelId="{9D50C6A8-1348-D44C-894A-C3D777C19592}" type="presOf" srcId="{C9653B28-9819-0F45-960A-B296F778B98D}" destId="{3F4650E8-B169-3C46-8598-6FD8F833A0F0}" srcOrd="0" destOrd="0" presId="urn:microsoft.com/office/officeart/2005/8/layout/hProcess7"/>
    <dgm:cxn modelId="{A0BE3596-127D-A647-9914-B2FAF8FDBE0B}" type="presOf" srcId="{3E792975-5C58-8E4D-96D7-8BE636E51549}" destId="{8ADDF548-A545-2249-A9BF-A5CEB3263F47}" srcOrd="1" destOrd="0" presId="urn:microsoft.com/office/officeart/2005/8/layout/hProcess7"/>
    <dgm:cxn modelId="{B5ACAEB0-F7A4-5A48-956A-0003D640B880}" srcId="{AAC4AC0E-7333-1747-98F8-EB206F3125D9}" destId="{7EABC0EE-E613-2746-B8BD-29CA698F0467}" srcOrd="0" destOrd="0" parTransId="{23CA59F4-0E77-A44A-9F6E-A9404DCEA6C1}" sibTransId="{1D0F086F-3A98-844A-AEA7-3C0C4F83C032}"/>
    <dgm:cxn modelId="{62F54961-58C6-1441-8A56-DD10A7A669A7}" type="presOf" srcId="{CEEFAD07-BD3F-9C42-B2DD-FBF9BF0C42DC}" destId="{C6895D80-F2B9-F34D-BF81-48570D7B9181}" srcOrd="0" destOrd="0" presId="urn:microsoft.com/office/officeart/2005/8/layout/hProcess7"/>
    <dgm:cxn modelId="{3F3AD33B-6E25-4447-A64C-D13501B854DD}" type="presParOf" srcId="{C6895D80-F2B9-F34D-BF81-48570D7B9181}" destId="{0033C2D5-59B3-A548-BEDD-10DD4DB0103B}" srcOrd="0" destOrd="0" presId="urn:microsoft.com/office/officeart/2005/8/layout/hProcess7"/>
    <dgm:cxn modelId="{7BA775D2-8A60-B441-8D3E-F74783EB80A8}" type="presParOf" srcId="{0033C2D5-59B3-A548-BEDD-10DD4DB0103B}" destId="{832529CF-EFC0-594C-B3B0-8533253ACF4F}" srcOrd="0" destOrd="0" presId="urn:microsoft.com/office/officeart/2005/8/layout/hProcess7"/>
    <dgm:cxn modelId="{82992478-178F-C344-BDD8-DAD272E2CDFA}" type="presParOf" srcId="{0033C2D5-59B3-A548-BEDD-10DD4DB0103B}" destId="{88C44640-9F40-6941-8577-08AD7CACE88B}" srcOrd="1" destOrd="0" presId="urn:microsoft.com/office/officeart/2005/8/layout/hProcess7"/>
    <dgm:cxn modelId="{72C4A644-CB25-3948-A786-80A6ADDE7A96}" type="presParOf" srcId="{0033C2D5-59B3-A548-BEDD-10DD4DB0103B}" destId="{D0320C48-67BB-2249-A1C7-EACCFD8F8DC2}" srcOrd="2" destOrd="0" presId="urn:microsoft.com/office/officeart/2005/8/layout/hProcess7"/>
    <dgm:cxn modelId="{332CC833-A44C-3E4A-B18B-E604D1030407}" type="presParOf" srcId="{C6895D80-F2B9-F34D-BF81-48570D7B9181}" destId="{B22A55AE-3533-B04D-8DD3-E8D850B55BCB}" srcOrd="1" destOrd="0" presId="urn:microsoft.com/office/officeart/2005/8/layout/hProcess7"/>
    <dgm:cxn modelId="{B0681F3E-BECD-E64E-8BCE-A22CDCC877D6}" type="presParOf" srcId="{C6895D80-F2B9-F34D-BF81-48570D7B9181}" destId="{3FAA8775-D177-E347-826A-129185ED326E}" srcOrd="2" destOrd="0" presId="urn:microsoft.com/office/officeart/2005/8/layout/hProcess7"/>
    <dgm:cxn modelId="{C3DDF024-D495-8D4B-943B-A47C8BF6BB5E}" type="presParOf" srcId="{3FAA8775-D177-E347-826A-129185ED326E}" destId="{33573886-55FE-3449-A618-05284839F1E7}" srcOrd="0" destOrd="0" presId="urn:microsoft.com/office/officeart/2005/8/layout/hProcess7"/>
    <dgm:cxn modelId="{65F9E4D6-5FF3-F94D-9A44-3B8A585675BA}" type="presParOf" srcId="{3FAA8775-D177-E347-826A-129185ED326E}" destId="{F126A4C5-489D-9C4F-AED5-8D0A332F88E0}" srcOrd="1" destOrd="0" presId="urn:microsoft.com/office/officeart/2005/8/layout/hProcess7"/>
    <dgm:cxn modelId="{AC75A206-6904-AD4D-9DCF-780A6CD91FE1}" type="presParOf" srcId="{3FAA8775-D177-E347-826A-129185ED326E}" destId="{4201A3A1-502C-CF47-91E2-7147E8482C05}" srcOrd="2" destOrd="0" presId="urn:microsoft.com/office/officeart/2005/8/layout/hProcess7"/>
    <dgm:cxn modelId="{3C6452DA-4CC1-6947-BCC7-F338F036C2F2}" type="presParOf" srcId="{C6895D80-F2B9-F34D-BF81-48570D7B9181}" destId="{5EE9E9B3-49D3-4D47-8283-AFE24E3F5886}" srcOrd="3" destOrd="0" presId="urn:microsoft.com/office/officeart/2005/8/layout/hProcess7"/>
    <dgm:cxn modelId="{E9A0F9A3-B806-0249-A59B-C0C7CF0E1DB0}" type="presParOf" srcId="{C6895D80-F2B9-F34D-BF81-48570D7B9181}" destId="{9289B86C-C70E-AE4E-8888-C7B13B939A48}" srcOrd="4" destOrd="0" presId="urn:microsoft.com/office/officeart/2005/8/layout/hProcess7"/>
    <dgm:cxn modelId="{AC56CE73-AF91-E449-9C93-9BAAA0A7C491}" type="presParOf" srcId="{9289B86C-C70E-AE4E-8888-C7B13B939A48}" destId="{9588C25D-FC87-224D-A22F-AD15B5A3F756}" srcOrd="0" destOrd="0" presId="urn:microsoft.com/office/officeart/2005/8/layout/hProcess7"/>
    <dgm:cxn modelId="{185E4A6D-0434-8549-BE8C-961569F7FFAA}" type="presParOf" srcId="{9289B86C-C70E-AE4E-8888-C7B13B939A48}" destId="{8ADDF548-A545-2249-A9BF-A5CEB3263F47}" srcOrd="1" destOrd="0" presId="urn:microsoft.com/office/officeart/2005/8/layout/hProcess7"/>
    <dgm:cxn modelId="{C6D6F006-3F86-CC48-9A57-7F4FFF998C77}" type="presParOf" srcId="{9289B86C-C70E-AE4E-8888-C7B13B939A48}" destId="{12AD36E1-11CB-B34B-A276-714754072E5D}" srcOrd="2" destOrd="0" presId="urn:microsoft.com/office/officeart/2005/8/layout/hProcess7"/>
    <dgm:cxn modelId="{216BD2DA-AB52-B949-873D-EE747C816030}" type="presParOf" srcId="{C6895D80-F2B9-F34D-BF81-48570D7B9181}" destId="{1A5CB5BA-62D8-B940-9A6C-1C20CCD1F535}" srcOrd="5" destOrd="0" presId="urn:microsoft.com/office/officeart/2005/8/layout/hProcess7"/>
    <dgm:cxn modelId="{01CFF1D8-896A-6A43-8A8F-779AAE1F4F25}" type="presParOf" srcId="{C6895D80-F2B9-F34D-BF81-48570D7B9181}" destId="{0C0DC61B-5890-184E-B9F2-01329A97CA30}" srcOrd="6" destOrd="0" presId="urn:microsoft.com/office/officeart/2005/8/layout/hProcess7"/>
    <dgm:cxn modelId="{9618DD6D-5414-5D4E-9B68-D5CE1DAB1A73}" type="presParOf" srcId="{0C0DC61B-5890-184E-B9F2-01329A97CA30}" destId="{25EA0A9E-FD7B-2E49-A45F-8AFAA1DBF64F}" srcOrd="0" destOrd="0" presId="urn:microsoft.com/office/officeart/2005/8/layout/hProcess7"/>
    <dgm:cxn modelId="{9BE63543-15CF-0948-811F-928C05A0236A}" type="presParOf" srcId="{0C0DC61B-5890-184E-B9F2-01329A97CA30}" destId="{CE64F1D8-EF56-4F47-ACBF-899F71FDAB2C}" srcOrd="1" destOrd="0" presId="urn:microsoft.com/office/officeart/2005/8/layout/hProcess7"/>
    <dgm:cxn modelId="{B9C9B2AE-8895-E34F-A3B7-5C72F875F1C9}" type="presParOf" srcId="{0C0DC61B-5890-184E-B9F2-01329A97CA30}" destId="{3C843897-F2F0-D142-BA65-DBB53673EC4D}" srcOrd="2" destOrd="0" presId="urn:microsoft.com/office/officeart/2005/8/layout/hProcess7"/>
    <dgm:cxn modelId="{0A9A02D6-F9F4-B749-976E-3BBB2B89B11D}" type="presParOf" srcId="{C6895D80-F2B9-F34D-BF81-48570D7B9181}" destId="{35CDBBEF-5B73-FA40-A835-63F115C6F8F9}" srcOrd="7" destOrd="0" presId="urn:microsoft.com/office/officeart/2005/8/layout/hProcess7"/>
    <dgm:cxn modelId="{4712317E-E77F-F646-A59B-6DA55F067DA4}" type="presParOf" srcId="{C6895D80-F2B9-F34D-BF81-48570D7B9181}" destId="{AFA41A37-A9BF-EE40-83B8-041B665C78B9}" srcOrd="8" destOrd="0" presId="urn:microsoft.com/office/officeart/2005/8/layout/hProcess7"/>
    <dgm:cxn modelId="{5A151B8B-946F-0245-A26A-3E2DEF595D5A}" type="presParOf" srcId="{AFA41A37-A9BF-EE40-83B8-041B665C78B9}" destId="{E0791272-CBD5-DE4D-95E5-F7E0C7134BAD}" srcOrd="0" destOrd="0" presId="urn:microsoft.com/office/officeart/2005/8/layout/hProcess7"/>
    <dgm:cxn modelId="{7C9E0D2E-A59B-ED4E-BAB2-0573FAFBF3A9}" type="presParOf" srcId="{AFA41A37-A9BF-EE40-83B8-041B665C78B9}" destId="{FD7254BE-1290-1D4F-A766-241AED5D3E7B}" srcOrd="1" destOrd="0" presId="urn:microsoft.com/office/officeart/2005/8/layout/hProcess7"/>
    <dgm:cxn modelId="{FE56B037-653E-2C4D-9648-26E93ADFEFA5}" type="presParOf" srcId="{AFA41A37-A9BF-EE40-83B8-041B665C78B9}" destId="{3F4650E8-B169-3C46-8598-6FD8F833A0F0}"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85EAB-B581-0442-8680-CD55322A9792}">
      <dsp:nvSpPr>
        <dsp:cNvPr id="0" name=""/>
        <dsp:cNvSpPr/>
      </dsp:nvSpPr>
      <dsp:spPr>
        <a:xfrm>
          <a:off x="1171265" y="494824"/>
          <a:ext cx="5615227" cy="3019677"/>
        </a:xfrm>
        <a:prstGeom prst="round2DiagRect">
          <a:avLst>
            <a:gd name="adj1" fmla="val 0"/>
            <a:gd name="adj2" fmla="val 16670"/>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C9F5A7FF-0CEF-6F45-A947-0B52389FD72E}">
      <dsp:nvSpPr>
        <dsp:cNvPr id="0" name=""/>
        <dsp:cNvSpPr/>
      </dsp:nvSpPr>
      <dsp:spPr>
        <a:xfrm>
          <a:off x="3877299" y="827775"/>
          <a:ext cx="748" cy="2379139"/>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8025CED6-B068-0E43-BD93-E2D74AB38630}">
      <dsp:nvSpPr>
        <dsp:cNvPr id="0" name=""/>
        <dsp:cNvSpPr/>
      </dsp:nvSpPr>
      <dsp:spPr>
        <a:xfrm>
          <a:off x="1256859" y="736270"/>
          <a:ext cx="2433265" cy="256215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Growth, </a:t>
          </a:r>
          <a:r>
            <a:rPr lang="en-US" sz="2800" kern="1200" dirty="0" smtClean="0">
              <a:latin typeface="+mj-lt"/>
              <a:cs typeface="Arial Black"/>
            </a:rPr>
            <a:t>Building &amp; Reproduction is Favored over Longevity</a:t>
          </a:r>
          <a:endParaRPr lang="en-US" sz="2800" kern="1200" dirty="0">
            <a:latin typeface="+mj-lt"/>
            <a:cs typeface="Arial Black"/>
          </a:endParaRPr>
        </a:p>
      </dsp:txBody>
      <dsp:txXfrm>
        <a:off x="1256859" y="736270"/>
        <a:ext cx="2433265" cy="2562150"/>
      </dsp:txXfrm>
    </dsp:sp>
    <dsp:sp modelId="{5F97B05C-C1EE-824C-B97A-9D08F19451B1}">
      <dsp:nvSpPr>
        <dsp:cNvPr id="0" name=""/>
        <dsp:cNvSpPr/>
      </dsp:nvSpPr>
      <dsp:spPr>
        <a:xfrm>
          <a:off x="4064473" y="736270"/>
          <a:ext cx="2433265" cy="256215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solidFill>
                <a:schemeClr val="tx1"/>
              </a:solidFill>
            </a:rPr>
            <a:t>Repair, Longevity&amp; Resilience is Favored over Growth</a:t>
          </a:r>
          <a:endParaRPr lang="en-US" sz="2800" kern="1200" dirty="0">
            <a:solidFill>
              <a:schemeClr val="tx1"/>
            </a:solidFill>
          </a:endParaRPr>
        </a:p>
      </dsp:txBody>
      <dsp:txXfrm>
        <a:off x="4064473" y="736270"/>
        <a:ext cx="2433265" cy="2562150"/>
      </dsp:txXfrm>
    </dsp:sp>
    <dsp:sp modelId="{F33B8E31-90BD-764E-977F-62D55658E722}">
      <dsp:nvSpPr>
        <dsp:cNvPr id="0" name=""/>
        <dsp:cNvSpPr/>
      </dsp:nvSpPr>
      <dsp:spPr>
        <a:xfrm rot="16200000">
          <a:off x="-572139" y="1489447"/>
          <a:ext cx="2377913" cy="903443"/>
        </a:xfrm>
        <a:prstGeom prst="rightArrow">
          <a:avLst>
            <a:gd name="adj1" fmla="val 49830"/>
            <a:gd name="adj2" fmla="val 60660"/>
          </a:avLst>
        </a:prstGeom>
        <a:solidFill>
          <a:schemeClr val="accent1">
            <a:tint val="50000"/>
            <a:hueOff val="0"/>
            <a:satOff val="0"/>
            <a:lumOff val="0"/>
            <a:alphaOff val="0"/>
          </a:schemeClr>
        </a:solidFill>
        <a:ln>
          <a:noFill/>
        </a:ln>
        <a:effectLst>
          <a:outerShdw blurRad="88900" dist="50800" dir="2100000" sx="104000" sy="104000" algn="br" rotWithShape="0">
            <a:srgbClr val="000000">
              <a:alpha val="55000"/>
            </a:srgbClr>
          </a:outerShdw>
        </a:effectLst>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r" defTabSz="1422400">
            <a:lnSpc>
              <a:spcPct val="90000"/>
            </a:lnSpc>
            <a:spcBef>
              <a:spcPct val="0"/>
            </a:spcBef>
            <a:spcAft>
              <a:spcPct val="35000"/>
            </a:spcAft>
          </a:pPr>
          <a:r>
            <a:rPr lang="en-US" sz="3200" kern="1200" dirty="0" smtClean="0">
              <a:solidFill>
                <a:schemeClr val="bg1"/>
              </a:solidFill>
              <a:latin typeface="Arial Black"/>
              <a:cs typeface="Arial Black"/>
            </a:rPr>
            <a:t>Feast</a:t>
          </a:r>
          <a:endParaRPr lang="en-US" sz="3200" kern="1200" dirty="0">
            <a:solidFill>
              <a:schemeClr val="bg1"/>
            </a:solidFill>
            <a:latin typeface="Arial Black"/>
            <a:cs typeface="Arial Black"/>
          </a:endParaRPr>
        </a:p>
      </dsp:txBody>
      <dsp:txXfrm>
        <a:off x="-435598" y="1852618"/>
        <a:ext cx="2104830" cy="450185"/>
      </dsp:txXfrm>
    </dsp:sp>
    <dsp:sp modelId="{F89C3B52-A7C0-A240-A1C9-39D1A0A8454B}">
      <dsp:nvSpPr>
        <dsp:cNvPr id="0" name=""/>
        <dsp:cNvSpPr/>
      </dsp:nvSpPr>
      <dsp:spPr>
        <a:xfrm rot="5400000">
          <a:off x="5382370" y="1874364"/>
          <a:ext cx="3459068" cy="935871"/>
        </a:xfrm>
        <a:prstGeom prst="rightArrow">
          <a:avLst>
            <a:gd name="adj1" fmla="val 49830"/>
            <a:gd name="adj2" fmla="val 60660"/>
          </a:avLst>
        </a:prstGeom>
        <a:solidFill>
          <a:schemeClr val="accent1">
            <a:tint val="50000"/>
            <a:hueOff val="0"/>
            <a:satOff val="0"/>
            <a:lumOff val="0"/>
            <a:alphaOff val="0"/>
          </a:schemeClr>
        </a:solidFill>
        <a:ln>
          <a:noFill/>
        </a:ln>
        <a:effectLst>
          <a:outerShdw blurRad="88900" dist="50800" dir="2100000" sx="104000" sy="104000" algn="br" rotWithShape="0">
            <a:srgbClr val="000000">
              <a:alpha val="55000"/>
            </a:srgbClr>
          </a:outerShdw>
        </a:effectLst>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r" defTabSz="1422400">
            <a:lnSpc>
              <a:spcPct val="90000"/>
            </a:lnSpc>
            <a:spcBef>
              <a:spcPct val="0"/>
            </a:spcBef>
            <a:spcAft>
              <a:spcPct val="35000"/>
            </a:spcAft>
          </a:pPr>
          <a:r>
            <a:rPr lang="en-US" sz="3200" kern="1200" dirty="0" smtClean="0">
              <a:solidFill>
                <a:srgbClr val="000000"/>
              </a:solidFill>
              <a:latin typeface="Arial Black"/>
              <a:cs typeface="Arial Black"/>
            </a:rPr>
            <a:t>Famine</a:t>
          </a:r>
          <a:endParaRPr lang="en-US" sz="3200" kern="1200" dirty="0">
            <a:solidFill>
              <a:srgbClr val="000000"/>
            </a:solidFill>
            <a:latin typeface="Arial Black"/>
            <a:cs typeface="Arial Black"/>
          </a:endParaRPr>
        </a:p>
      </dsp:txBody>
      <dsp:txXfrm>
        <a:off x="5523813" y="1967685"/>
        <a:ext cx="3176183" cy="466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CB43C-465D-C848-B17C-91701AE375C8}">
      <dsp:nvSpPr>
        <dsp:cNvPr id="0" name=""/>
        <dsp:cNvSpPr/>
      </dsp:nvSpPr>
      <dsp:spPr>
        <a:xfrm>
          <a:off x="0" y="701827"/>
          <a:ext cx="2466673" cy="3073417"/>
        </a:xfrm>
        <a:prstGeom prst="roundRect">
          <a:avLst>
            <a:gd name="adj" fmla="val 5000"/>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99441" rIns="128905" bIns="0" numCol="1" spcCol="1270" anchor="t" anchorCtr="0">
          <a:noAutofit/>
        </a:bodyPr>
        <a:lstStyle/>
        <a:p>
          <a:pPr lvl="0" algn="r" defTabSz="1289050">
            <a:lnSpc>
              <a:spcPct val="90000"/>
            </a:lnSpc>
            <a:spcBef>
              <a:spcPct val="0"/>
            </a:spcBef>
            <a:spcAft>
              <a:spcPct val="35000"/>
            </a:spcAft>
          </a:pPr>
          <a:endParaRPr lang="en-US" sz="2900" kern="1200">
            <a:solidFill>
              <a:schemeClr val="tx1"/>
            </a:solidFill>
          </a:endParaRPr>
        </a:p>
      </dsp:txBody>
      <dsp:txXfrm rot="16200000">
        <a:off x="-1013433" y="1715261"/>
        <a:ext cx="2520202" cy="493334"/>
      </dsp:txXfrm>
    </dsp:sp>
    <dsp:sp modelId="{85D5EA81-DA63-544E-A50F-C242D22B8117}">
      <dsp:nvSpPr>
        <dsp:cNvPr id="0" name=""/>
        <dsp:cNvSpPr/>
      </dsp:nvSpPr>
      <dsp:spPr>
        <a:xfrm>
          <a:off x="500186" y="701827"/>
          <a:ext cx="1837671" cy="3073417"/>
        </a:xfrm>
        <a:prstGeom prst="rect">
          <a:avLst/>
        </a:prstGeom>
        <a:noFill/>
        <a:ln>
          <a:noFill/>
        </a:ln>
        <a:effectLst>
          <a:outerShdw blurRad="88900" dist="50800" dir="2100000" sx="104000" sy="104000" algn="br" rotWithShape="0">
            <a:srgbClr val="000000">
              <a:alpha val="5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09728" rIns="0" bIns="0" numCol="1" spcCol="1270" anchor="t" anchorCtr="0">
          <a:noAutofit/>
        </a:bodyPr>
        <a:lstStyle/>
        <a:p>
          <a:pPr lvl="0" algn="l" defTabSz="1422400">
            <a:lnSpc>
              <a:spcPct val="90000"/>
            </a:lnSpc>
            <a:spcBef>
              <a:spcPct val="0"/>
            </a:spcBef>
            <a:spcAft>
              <a:spcPct val="35000"/>
            </a:spcAft>
          </a:pPr>
          <a:r>
            <a:rPr lang="en-US" sz="3200" kern="1200" dirty="0" err="1" smtClean="0">
              <a:solidFill>
                <a:schemeClr val="tx1"/>
              </a:solidFill>
              <a:latin typeface="+mn-lt"/>
              <a:cs typeface="Arial Black"/>
            </a:rPr>
            <a:t>ConstantAbundant</a:t>
          </a:r>
          <a:r>
            <a:rPr lang="en-US" sz="3200" kern="1200" dirty="0" smtClean="0">
              <a:solidFill>
                <a:schemeClr val="tx1"/>
              </a:solidFill>
              <a:latin typeface="+mn-lt"/>
              <a:cs typeface="Arial Black"/>
            </a:rPr>
            <a:t> Food  </a:t>
          </a:r>
        </a:p>
        <a:p>
          <a:pPr lvl="0" algn="l" defTabSz="1422400">
            <a:lnSpc>
              <a:spcPct val="90000"/>
            </a:lnSpc>
            <a:spcBef>
              <a:spcPct val="0"/>
            </a:spcBef>
            <a:spcAft>
              <a:spcPct val="35000"/>
            </a:spcAft>
          </a:pPr>
          <a:r>
            <a:rPr lang="en-US" sz="3200" kern="1200" dirty="0" smtClean="0">
              <a:solidFill>
                <a:schemeClr val="bg1"/>
              </a:solidFill>
              <a:latin typeface="Wingdings"/>
              <a:ea typeface="Wingdings"/>
              <a:cs typeface="Wingdings"/>
              <a:sym typeface="Wingdings"/>
            </a:rPr>
            <a:t></a:t>
          </a:r>
          <a:r>
            <a:rPr lang="en-US" sz="3200" kern="1200" dirty="0" smtClean="0">
              <a:solidFill>
                <a:schemeClr val="bg1"/>
              </a:solidFill>
              <a:latin typeface="+mn-lt"/>
              <a:ea typeface="Wingdings"/>
              <a:cs typeface="Arial Black"/>
              <a:sym typeface="Wingdings"/>
            </a:rPr>
            <a:t>IGF-1</a:t>
          </a:r>
        </a:p>
        <a:p>
          <a:pPr lvl="0" algn="l" defTabSz="1422400">
            <a:lnSpc>
              <a:spcPct val="90000"/>
            </a:lnSpc>
            <a:spcBef>
              <a:spcPct val="0"/>
            </a:spcBef>
            <a:spcAft>
              <a:spcPct val="35000"/>
            </a:spcAft>
          </a:pPr>
          <a:r>
            <a:rPr lang="en-US" sz="3200" kern="1200" dirty="0" smtClean="0">
              <a:solidFill>
                <a:srgbClr val="000000"/>
              </a:solidFill>
              <a:latin typeface="+mn-lt"/>
              <a:ea typeface="Wingdings"/>
              <a:cs typeface="Arial Black"/>
              <a:sym typeface="Wingdings"/>
            </a:rPr>
            <a:t>from liver</a:t>
          </a:r>
          <a:endParaRPr lang="en-US" sz="3200" kern="1200" dirty="0" smtClean="0">
            <a:solidFill>
              <a:srgbClr val="000000"/>
            </a:solidFill>
            <a:latin typeface="+mn-lt"/>
            <a:cs typeface="Arial Black"/>
          </a:endParaRPr>
        </a:p>
      </dsp:txBody>
      <dsp:txXfrm>
        <a:off x="500186" y="701827"/>
        <a:ext cx="1837671" cy="3073417"/>
      </dsp:txXfrm>
    </dsp:sp>
    <dsp:sp modelId="{FAAF30EF-28C9-5245-8766-43B24AA92044}">
      <dsp:nvSpPr>
        <dsp:cNvPr id="0" name=""/>
        <dsp:cNvSpPr/>
      </dsp:nvSpPr>
      <dsp:spPr>
        <a:xfrm>
          <a:off x="2417849" y="666729"/>
          <a:ext cx="2561181" cy="3111527"/>
        </a:xfrm>
        <a:prstGeom prst="roundRect">
          <a:avLst>
            <a:gd name="adj" fmla="val 5000"/>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endParaRPr lang="en-US" sz="3000" kern="1200" dirty="0">
            <a:solidFill>
              <a:schemeClr val="tx1"/>
            </a:solidFill>
          </a:endParaRPr>
        </a:p>
      </dsp:txBody>
      <dsp:txXfrm rot="16200000">
        <a:off x="1398241" y="1686337"/>
        <a:ext cx="2551452" cy="512236"/>
      </dsp:txXfrm>
    </dsp:sp>
    <dsp:sp modelId="{DA65FC88-ABEA-3143-9D8B-5546BCD636DF}">
      <dsp:nvSpPr>
        <dsp:cNvPr id="0" name=""/>
        <dsp:cNvSpPr/>
      </dsp:nvSpPr>
      <dsp:spPr>
        <a:xfrm rot="5400000">
          <a:off x="2344480" y="3097301"/>
          <a:ext cx="451774" cy="384177"/>
        </a:xfrm>
        <a:prstGeom prst="flowChartExtra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8F802D9-5D74-8B4D-AFD0-B88993A1716C}">
      <dsp:nvSpPr>
        <dsp:cNvPr id="0" name=""/>
        <dsp:cNvSpPr/>
      </dsp:nvSpPr>
      <dsp:spPr>
        <a:xfrm>
          <a:off x="2930085" y="666729"/>
          <a:ext cx="1908079" cy="3111527"/>
        </a:xfrm>
        <a:prstGeom prst="rect">
          <a:avLst/>
        </a:prstGeom>
        <a:noFill/>
        <a:ln>
          <a:noFill/>
        </a:ln>
        <a:effectLst>
          <a:outerShdw blurRad="88900" dist="50800" dir="2100000" sx="104000" sy="104000" algn="br" rotWithShape="0">
            <a:srgbClr val="000000">
              <a:alpha val="5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09728" rIns="0" bIns="0" numCol="1" spcCol="1270" anchor="t" anchorCtr="0">
          <a:noAutofit/>
        </a:bodyPr>
        <a:lstStyle/>
        <a:p>
          <a:pPr lvl="0" algn="l" defTabSz="1422400">
            <a:lnSpc>
              <a:spcPct val="90000"/>
            </a:lnSpc>
            <a:spcBef>
              <a:spcPct val="0"/>
            </a:spcBef>
            <a:spcAft>
              <a:spcPct val="35000"/>
            </a:spcAft>
          </a:pPr>
          <a:r>
            <a:rPr lang="en-US" sz="3200" kern="1200" dirty="0" smtClean="0">
              <a:solidFill>
                <a:schemeClr val="tx1"/>
              </a:solidFill>
            </a:rPr>
            <a:t>Cell senses abundant outside energy</a:t>
          </a:r>
        </a:p>
        <a:p>
          <a:pPr lvl="0" algn="l" defTabSz="1422400">
            <a:lnSpc>
              <a:spcPct val="90000"/>
            </a:lnSpc>
            <a:spcBef>
              <a:spcPct val="0"/>
            </a:spcBef>
            <a:spcAft>
              <a:spcPct val="35000"/>
            </a:spcAft>
          </a:pPr>
          <a:r>
            <a:rPr lang="en-US" sz="3200" kern="1200" dirty="0" smtClean="0">
              <a:solidFill>
                <a:srgbClr val="000000"/>
              </a:solidFill>
              <a:latin typeface="Wingdings"/>
              <a:ea typeface="Wingdings"/>
              <a:cs typeface="Wingdings"/>
              <a:sym typeface="Wingdings"/>
            </a:rPr>
            <a:t></a:t>
          </a:r>
          <a:r>
            <a:rPr lang="en-US" sz="3200" kern="1200" dirty="0" smtClean="0">
              <a:solidFill>
                <a:srgbClr val="000000"/>
              </a:solidFill>
              <a:latin typeface="+mn-lt"/>
              <a:ea typeface="Wingdings"/>
              <a:cs typeface="Wingdings"/>
              <a:sym typeface="Wingdings"/>
            </a:rPr>
            <a:t>AMPK Enzyme</a:t>
          </a:r>
          <a:endParaRPr lang="en-US" sz="3200" kern="1200" dirty="0">
            <a:solidFill>
              <a:srgbClr val="000000"/>
            </a:solidFill>
          </a:endParaRPr>
        </a:p>
      </dsp:txBody>
      <dsp:txXfrm>
        <a:off x="2930085" y="666729"/>
        <a:ext cx="1908079" cy="3111527"/>
      </dsp:txXfrm>
    </dsp:sp>
    <dsp:sp modelId="{0E1A6876-86D3-574A-8D24-5046C0B97961}">
      <dsp:nvSpPr>
        <dsp:cNvPr id="0" name=""/>
        <dsp:cNvSpPr/>
      </dsp:nvSpPr>
      <dsp:spPr>
        <a:xfrm>
          <a:off x="5208384" y="654036"/>
          <a:ext cx="2561181" cy="3073417"/>
        </a:xfrm>
        <a:prstGeom prst="roundRect">
          <a:avLst>
            <a:gd name="adj" fmla="val 5000"/>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endParaRPr lang="en-US" sz="3000" kern="1200" dirty="0">
            <a:solidFill>
              <a:schemeClr val="tx1"/>
            </a:solidFill>
          </a:endParaRPr>
        </a:p>
      </dsp:txBody>
      <dsp:txXfrm rot="16200000">
        <a:off x="4204401" y="1658019"/>
        <a:ext cx="2520202" cy="512236"/>
      </dsp:txXfrm>
    </dsp:sp>
    <dsp:sp modelId="{91E10321-BA51-C54B-8CCD-E33E5317E8D4}">
      <dsp:nvSpPr>
        <dsp:cNvPr id="0" name=""/>
        <dsp:cNvSpPr/>
      </dsp:nvSpPr>
      <dsp:spPr>
        <a:xfrm rot="5400000">
          <a:off x="4995302" y="3097301"/>
          <a:ext cx="451774" cy="384177"/>
        </a:xfrm>
        <a:prstGeom prst="flowChartExtra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A56655C-22A0-0B4A-B6CA-FF59FA6B3DE4}">
      <dsp:nvSpPr>
        <dsp:cNvPr id="0" name=""/>
        <dsp:cNvSpPr/>
      </dsp:nvSpPr>
      <dsp:spPr>
        <a:xfrm>
          <a:off x="5720620" y="654036"/>
          <a:ext cx="1908079" cy="3073417"/>
        </a:xfrm>
        <a:prstGeom prst="rect">
          <a:avLst/>
        </a:prstGeom>
        <a:noFill/>
        <a:ln>
          <a:noFill/>
        </a:ln>
        <a:effectLst>
          <a:outerShdw blurRad="88900" dist="50800" dir="2100000" sx="104000" sy="104000" algn="br" rotWithShape="0">
            <a:srgbClr val="000000">
              <a:alpha val="5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n-US" sz="2800" kern="1200" dirty="0" smtClean="0">
              <a:solidFill>
                <a:srgbClr val="000000"/>
              </a:solidFill>
              <a:latin typeface="Wingdings"/>
              <a:ea typeface="Wingdings"/>
              <a:cs typeface="Wingdings"/>
              <a:sym typeface="Wingdings"/>
            </a:rPr>
            <a:t></a:t>
          </a:r>
          <a:r>
            <a:rPr lang="en-US" sz="2800" kern="1200" dirty="0" err="1" smtClean="0">
              <a:solidFill>
                <a:srgbClr val="000000"/>
              </a:solidFill>
              <a:latin typeface="+mn-lt"/>
              <a:ea typeface="Wingdings"/>
              <a:cs typeface="Wingdings"/>
              <a:sym typeface="Wingdings"/>
            </a:rPr>
            <a:t>mTOR</a:t>
          </a:r>
          <a:r>
            <a:rPr lang="en-US" sz="2800" kern="1200" dirty="0" smtClean="0">
              <a:solidFill>
                <a:srgbClr val="000000"/>
              </a:solidFill>
              <a:latin typeface="+mn-lt"/>
              <a:ea typeface="Wingdings"/>
              <a:cs typeface="Wingdings"/>
              <a:sym typeface="Wingdings"/>
            </a:rPr>
            <a:t> Enzyme</a:t>
          </a:r>
        </a:p>
        <a:p>
          <a:pPr lvl="0" algn="l" defTabSz="1244600">
            <a:lnSpc>
              <a:spcPct val="90000"/>
            </a:lnSpc>
            <a:spcBef>
              <a:spcPct val="0"/>
            </a:spcBef>
            <a:spcAft>
              <a:spcPct val="35000"/>
            </a:spcAft>
          </a:pPr>
          <a:r>
            <a:rPr lang="en-US" sz="2800" kern="1200" dirty="0" smtClean="0">
              <a:solidFill>
                <a:schemeClr val="tx1"/>
              </a:solidFill>
              <a:latin typeface="+mn-lt"/>
              <a:ea typeface="Wingdings"/>
              <a:cs typeface="Wingdings"/>
              <a:sym typeface="Wingdings"/>
            </a:rPr>
            <a:t>Shifts cell to growth and proliferation metabolic paths</a:t>
          </a:r>
          <a:endParaRPr lang="en-US" sz="2800" kern="1200" dirty="0">
            <a:solidFill>
              <a:schemeClr val="tx1"/>
            </a:solidFill>
          </a:endParaRPr>
        </a:p>
      </dsp:txBody>
      <dsp:txXfrm>
        <a:off x="5720620" y="654036"/>
        <a:ext cx="1908079" cy="30734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529CF-EFC0-594C-B3B0-8533253ACF4F}">
      <dsp:nvSpPr>
        <dsp:cNvPr id="0" name=""/>
        <dsp:cNvSpPr/>
      </dsp:nvSpPr>
      <dsp:spPr>
        <a:xfrm>
          <a:off x="38677" y="635404"/>
          <a:ext cx="2530826" cy="3036991"/>
        </a:xfrm>
        <a:prstGeom prst="roundRect">
          <a:avLst>
            <a:gd name="adj" fmla="val 5000"/>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endParaRPr lang="en-US" sz="3000" kern="1200"/>
        </a:p>
      </dsp:txBody>
      <dsp:txXfrm rot="16200000">
        <a:off x="-953406" y="1627488"/>
        <a:ext cx="2490333" cy="506165"/>
      </dsp:txXfrm>
    </dsp:sp>
    <dsp:sp modelId="{D0320C48-67BB-2249-A1C7-EACCFD8F8DC2}">
      <dsp:nvSpPr>
        <dsp:cNvPr id="0" name=""/>
        <dsp:cNvSpPr/>
      </dsp:nvSpPr>
      <dsp:spPr>
        <a:xfrm>
          <a:off x="544842" y="635404"/>
          <a:ext cx="1885465" cy="3036991"/>
        </a:xfrm>
        <a:prstGeom prst="rect">
          <a:avLst/>
        </a:prstGeom>
        <a:noFill/>
        <a:ln>
          <a:noFill/>
        </a:ln>
        <a:effectLst>
          <a:outerShdw blurRad="88900" dist="50800" dir="2100000" sx="104000" sy="104000" algn="br" rotWithShape="0">
            <a:srgbClr val="000000">
              <a:alpha val="5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n-US" sz="2800" kern="1200" dirty="0" smtClean="0"/>
            <a:t>No Food for 12 - 14 hours</a:t>
          </a:r>
        </a:p>
        <a:p>
          <a:pPr lvl="0" algn="l" defTabSz="1244600">
            <a:lnSpc>
              <a:spcPct val="90000"/>
            </a:lnSpc>
            <a:spcBef>
              <a:spcPct val="0"/>
            </a:spcBef>
            <a:spcAft>
              <a:spcPct val="35000"/>
            </a:spcAft>
          </a:pPr>
          <a:endParaRPr lang="en-US" sz="2800" kern="1200" dirty="0" smtClean="0"/>
        </a:p>
        <a:p>
          <a:pPr lvl="0" algn="l" defTabSz="1244600">
            <a:lnSpc>
              <a:spcPct val="90000"/>
            </a:lnSpc>
            <a:spcBef>
              <a:spcPct val="0"/>
            </a:spcBef>
            <a:spcAft>
              <a:spcPct val="35000"/>
            </a:spcAft>
          </a:pPr>
          <a:r>
            <a:rPr lang="en-US" sz="2800" kern="1200" dirty="0" smtClean="0">
              <a:solidFill>
                <a:srgbClr val="000000"/>
              </a:solidFill>
              <a:latin typeface="Wingdings"/>
              <a:ea typeface="Wingdings"/>
              <a:cs typeface="Wingdings"/>
              <a:sym typeface="Wingdings"/>
            </a:rPr>
            <a:t></a:t>
          </a:r>
          <a:r>
            <a:rPr lang="en-US" sz="2800" kern="1200" dirty="0" smtClean="0">
              <a:solidFill>
                <a:srgbClr val="000000"/>
              </a:solidFill>
              <a:latin typeface="+mn-lt"/>
              <a:ea typeface="Wingdings"/>
              <a:cs typeface="Wingdings"/>
              <a:sym typeface="Wingdings"/>
            </a:rPr>
            <a:t>IGF-1 from liver</a:t>
          </a:r>
          <a:endParaRPr lang="en-US" sz="2800" kern="1200" dirty="0">
            <a:solidFill>
              <a:srgbClr val="000000"/>
            </a:solidFill>
          </a:endParaRPr>
        </a:p>
      </dsp:txBody>
      <dsp:txXfrm>
        <a:off x="544842" y="635404"/>
        <a:ext cx="1885465" cy="3036991"/>
      </dsp:txXfrm>
    </dsp:sp>
    <dsp:sp modelId="{9588C25D-FC87-224D-A22F-AD15B5A3F756}">
      <dsp:nvSpPr>
        <dsp:cNvPr id="0" name=""/>
        <dsp:cNvSpPr/>
      </dsp:nvSpPr>
      <dsp:spPr>
        <a:xfrm>
          <a:off x="2480291" y="610015"/>
          <a:ext cx="2530826" cy="3036991"/>
        </a:xfrm>
        <a:prstGeom prst="roundRect">
          <a:avLst>
            <a:gd name="adj" fmla="val 5000"/>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endParaRPr lang="en-US" sz="3000" kern="1200" dirty="0"/>
        </a:p>
      </dsp:txBody>
      <dsp:txXfrm rot="16200000">
        <a:off x="1488207" y="1602099"/>
        <a:ext cx="2490333" cy="506165"/>
      </dsp:txXfrm>
    </dsp:sp>
    <dsp:sp modelId="{F126A4C5-489D-9C4F-AED5-8D0A332F88E0}">
      <dsp:nvSpPr>
        <dsp:cNvPr id="0" name=""/>
        <dsp:cNvSpPr/>
      </dsp:nvSpPr>
      <dsp:spPr>
        <a:xfrm rot="5400000">
          <a:off x="2409589" y="3022544"/>
          <a:ext cx="446115" cy="379623"/>
        </a:xfrm>
        <a:prstGeom prst="flowChartExtra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2AD36E1-11CB-B34B-A276-714754072E5D}">
      <dsp:nvSpPr>
        <dsp:cNvPr id="0" name=""/>
        <dsp:cNvSpPr/>
      </dsp:nvSpPr>
      <dsp:spPr>
        <a:xfrm>
          <a:off x="2986456" y="610015"/>
          <a:ext cx="1885465" cy="3036991"/>
        </a:xfrm>
        <a:prstGeom prst="rect">
          <a:avLst/>
        </a:prstGeom>
        <a:noFill/>
        <a:ln>
          <a:noFill/>
        </a:ln>
        <a:effectLst>
          <a:outerShdw blurRad="88900" dist="50800" dir="2100000" sx="104000" sy="104000" algn="br" rotWithShape="0">
            <a:srgbClr val="000000">
              <a:alpha val="5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n-US" sz="2800" kern="1200" dirty="0" smtClean="0"/>
            <a:t>Cell senses scarce outside energy</a:t>
          </a:r>
        </a:p>
        <a:p>
          <a:pPr lvl="0" algn="l" defTabSz="1244600">
            <a:lnSpc>
              <a:spcPct val="90000"/>
            </a:lnSpc>
            <a:spcBef>
              <a:spcPct val="0"/>
            </a:spcBef>
            <a:spcAft>
              <a:spcPct val="35000"/>
            </a:spcAft>
          </a:pPr>
          <a:r>
            <a:rPr lang="en-US" sz="2800" kern="1200" dirty="0" smtClean="0">
              <a:solidFill>
                <a:srgbClr val="000000"/>
              </a:solidFill>
              <a:latin typeface="Wingdings"/>
              <a:ea typeface="Wingdings"/>
              <a:cs typeface="Wingdings"/>
              <a:sym typeface="Wingdings"/>
            </a:rPr>
            <a:t></a:t>
          </a:r>
          <a:r>
            <a:rPr lang="en-US" sz="2800" kern="1200" dirty="0" smtClean="0">
              <a:solidFill>
                <a:srgbClr val="000000"/>
              </a:solidFill>
              <a:latin typeface="+mn-lt"/>
              <a:ea typeface="Wingdings"/>
              <a:cs typeface="Wingdings"/>
              <a:sym typeface="Wingdings"/>
            </a:rPr>
            <a:t>AMPK</a:t>
          </a:r>
        </a:p>
        <a:p>
          <a:pPr lvl="0" algn="l" defTabSz="1244600">
            <a:lnSpc>
              <a:spcPct val="90000"/>
            </a:lnSpc>
            <a:spcBef>
              <a:spcPct val="0"/>
            </a:spcBef>
            <a:spcAft>
              <a:spcPct val="35000"/>
            </a:spcAft>
          </a:pPr>
          <a:r>
            <a:rPr lang="en-US" sz="2800" kern="1200" dirty="0" smtClean="0">
              <a:solidFill>
                <a:srgbClr val="000000"/>
              </a:solidFill>
              <a:latin typeface="+mn-lt"/>
              <a:ea typeface="Wingdings"/>
              <a:cs typeface="Wingdings"/>
              <a:sym typeface="Wingdings"/>
            </a:rPr>
            <a:t>Enzyme</a:t>
          </a:r>
          <a:endParaRPr lang="en-US" sz="2800" kern="1200" dirty="0">
            <a:solidFill>
              <a:srgbClr val="000000"/>
            </a:solidFill>
          </a:endParaRPr>
        </a:p>
      </dsp:txBody>
      <dsp:txXfrm>
        <a:off x="2986456" y="610015"/>
        <a:ext cx="1885465" cy="3036991"/>
      </dsp:txXfrm>
    </dsp:sp>
    <dsp:sp modelId="{E0791272-CBD5-DE4D-95E5-F7E0C7134BAD}">
      <dsp:nvSpPr>
        <dsp:cNvPr id="0" name=""/>
        <dsp:cNvSpPr/>
      </dsp:nvSpPr>
      <dsp:spPr>
        <a:xfrm>
          <a:off x="5239980" y="610015"/>
          <a:ext cx="2530826" cy="3036991"/>
        </a:xfrm>
        <a:prstGeom prst="roundRect">
          <a:avLst>
            <a:gd name="adj" fmla="val 5000"/>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endParaRPr lang="en-US" sz="3000" kern="1200" dirty="0"/>
        </a:p>
      </dsp:txBody>
      <dsp:txXfrm rot="16200000">
        <a:off x="4247896" y="1602099"/>
        <a:ext cx="2490333" cy="506165"/>
      </dsp:txXfrm>
    </dsp:sp>
    <dsp:sp modelId="{CE64F1D8-EF56-4F47-ACBF-899F71FDAB2C}">
      <dsp:nvSpPr>
        <dsp:cNvPr id="0" name=""/>
        <dsp:cNvSpPr/>
      </dsp:nvSpPr>
      <dsp:spPr>
        <a:xfrm rot="5400000">
          <a:off x="5028994" y="3022544"/>
          <a:ext cx="446115" cy="379623"/>
        </a:xfrm>
        <a:prstGeom prst="flowChartExtra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F4650E8-B169-3C46-8598-6FD8F833A0F0}">
      <dsp:nvSpPr>
        <dsp:cNvPr id="0" name=""/>
        <dsp:cNvSpPr/>
      </dsp:nvSpPr>
      <dsp:spPr>
        <a:xfrm>
          <a:off x="5746145" y="610015"/>
          <a:ext cx="1885465" cy="3036991"/>
        </a:xfrm>
        <a:prstGeom prst="rect">
          <a:avLst/>
        </a:prstGeom>
        <a:noFill/>
        <a:ln>
          <a:noFill/>
        </a:ln>
        <a:effectLst>
          <a:outerShdw blurRad="88900" dist="50800" dir="2100000" sx="104000" sy="104000" algn="br" rotWithShape="0">
            <a:srgbClr val="000000">
              <a:alpha val="5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n-US" sz="2800" kern="1200" dirty="0" smtClean="0">
              <a:solidFill>
                <a:srgbClr val="000000"/>
              </a:solidFill>
              <a:latin typeface="Wingdings"/>
              <a:ea typeface="Wingdings"/>
              <a:cs typeface="Wingdings"/>
              <a:sym typeface="Wingdings"/>
            </a:rPr>
            <a:t></a:t>
          </a:r>
          <a:r>
            <a:rPr lang="en-US" sz="2800" kern="1200" dirty="0" err="1" smtClean="0">
              <a:solidFill>
                <a:srgbClr val="000000"/>
              </a:solidFill>
              <a:latin typeface="+mn-lt"/>
              <a:ea typeface="Wingdings"/>
              <a:cs typeface="Wingdings"/>
              <a:sym typeface="Wingdings"/>
            </a:rPr>
            <a:t>mTOR</a:t>
          </a:r>
          <a:r>
            <a:rPr lang="en-US" sz="2800" kern="1200" dirty="0" smtClean="0">
              <a:solidFill>
                <a:srgbClr val="000000"/>
              </a:solidFill>
              <a:latin typeface="+mn-lt"/>
              <a:ea typeface="Wingdings"/>
              <a:cs typeface="Wingdings"/>
              <a:sym typeface="Wingdings"/>
            </a:rPr>
            <a:t> Enzyme</a:t>
          </a:r>
        </a:p>
        <a:p>
          <a:pPr lvl="0" algn="l" defTabSz="1244600">
            <a:lnSpc>
              <a:spcPct val="90000"/>
            </a:lnSpc>
            <a:spcBef>
              <a:spcPct val="0"/>
            </a:spcBef>
            <a:spcAft>
              <a:spcPct val="35000"/>
            </a:spcAft>
          </a:pPr>
          <a:r>
            <a:rPr lang="en-US" sz="2800" kern="1200" dirty="0" smtClean="0">
              <a:latin typeface="+mn-lt"/>
              <a:ea typeface="Wingdings"/>
              <a:cs typeface="Wingdings"/>
              <a:sym typeface="Wingdings"/>
            </a:rPr>
            <a:t>Cell goes to autophagy repairs itself &amp; regresses to stem cells</a:t>
          </a:r>
          <a:endParaRPr lang="en-US" sz="2800" kern="1200" dirty="0"/>
        </a:p>
      </dsp:txBody>
      <dsp:txXfrm>
        <a:off x="5746145" y="610015"/>
        <a:ext cx="1885465" cy="3036991"/>
      </dsp:txXfrm>
    </dsp:sp>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CC2AE55-7068-D846-A4C6-9BBEC73046FE}"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CCC2AE55-7068-D846-A4C6-9BBEC73046FE}" type="datetimeFigureOut">
              <a:rPr lang="en-US" smtClean="0"/>
              <a:t>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91553-E6A6-194C-BC67-97004EDA767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CCC2AE55-7068-D846-A4C6-9BBEC73046FE}" type="datetimeFigureOut">
              <a:rPr lang="en-US" smtClean="0"/>
              <a:t>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91553-E6A6-194C-BC67-97004EDA767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CCC2AE55-7068-D846-A4C6-9BBEC73046FE}" type="datetimeFigureOut">
              <a:rPr lang="en-US" smtClean="0"/>
              <a:t>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91553-E6A6-194C-BC67-97004EDA767C}"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CC2AE55-7068-D846-A4C6-9BBEC73046FE}"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91553-E6A6-194C-BC67-97004EDA767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CC2AE55-7068-D846-A4C6-9BBEC73046FE}"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91553-E6A6-194C-BC67-97004EDA767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CC2AE55-7068-D846-A4C6-9BBEC73046FE}"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91553-E6A6-194C-BC67-97004EDA767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CC2AE55-7068-D846-A4C6-9BBEC73046FE}"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91553-E6A6-194C-BC67-97004EDA767C}"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C2AE55-7068-D846-A4C6-9BBEC73046FE}"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CC2AE55-7068-D846-A4C6-9BBEC73046FE}" type="datetimeFigureOut">
              <a:rPr lang="en-US" smtClean="0"/>
              <a:t>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91553-E6A6-194C-BC67-97004EDA767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CC2AE55-7068-D846-A4C6-9BBEC73046FE}" type="datetimeFigureOut">
              <a:rPr lang="en-US" smtClean="0"/>
              <a:t>4/11/18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A91553-E6A6-194C-BC67-97004EDA767C}"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CC2AE55-7068-D846-A4C6-9BBEC73046FE}" type="datetimeFigureOut">
              <a:rPr lang="en-US" smtClean="0"/>
              <a:t>4/11/18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A91553-E6A6-194C-BC67-97004EDA76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2AE55-7068-D846-A4C6-9BBEC73046FE}" type="datetimeFigureOut">
              <a:rPr lang="en-US" smtClean="0"/>
              <a:t>4/11/18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A91553-E6A6-194C-BC67-97004EDA767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2AE55-7068-D846-A4C6-9BBEC73046FE}" type="datetimeFigureOut">
              <a:rPr lang="en-US" smtClean="0"/>
              <a:t>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91553-E6A6-194C-BC67-97004EDA767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CCC2AE55-7068-D846-A4C6-9BBEC73046FE}" type="datetimeFigureOut">
              <a:rPr lang="en-US" smtClean="0"/>
              <a:t>4/11/18</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56A91553-E6A6-194C-BC67-97004EDA767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 id="2147484288" r:id="rId12"/>
    <p:sldLayoutId id="2147484289" r:id="rId13"/>
    <p:sldLayoutId id="2147484290"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7700"/>
            <a:ext cx="7772400" cy="2695956"/>
          </a:xfrm>
        </p:spPr>
        <p:txBody>
          <a:bodyPr/>
          <a:lstStyle/>
          <a:p>
            <a:r>
              <a:rPr lang="en-US" sz="2800" dirty="0" smtClean="0">
                <a:solidFill>
                  <a:schemeClr val="accent4">
                    <a:lumMod val="60000"/>
                    <a:lumOff val="40000"/>
                  </a:schemeClr>
                </a:solidFill>
                <a:latin typeface="Arial Black"/>
                <a:cs typeface="Arial Black"/>
              </a:rPr>
              <a:t>THE FASTING MIMICKING &amp; LONGEVITY DIET</a:t>
            </a:r>
            <a:r>
              <a:rPr lang="en-US" dirty="0" smtClean="0">
                <a:solidFill>
                  <a:schemeClr val="accent4">
                    <a:lumMod val="60000"/>
                    <a:lumOff val="40000"/>
                  </a:schemeClr>
                </a:solidFill>
                <a:latin typeface="Arial Black"/>
                <a:cs typeface="Arial Black"/>
              </a:rPr>
              <a:t> </a:t>
            </a:r>
            <a:br>
              <a:rPr lang="en-US" dirty="0" smtClean="0">
                <a:solidFill>
                  <a:schemeClr val="accent4">
                    <a:lumMod val="60000"/>
                    <a:lumOff val="40000"/>
                  </a:schemeClr>
                </a:solidFill>
                <a:latin typeface="Arial Black"/>
                <a:cs typeface="Arial Black"/>
              </a:rPr>
            </a:br>
            <a:endParaRPr lang="en-US" dirty="0">
              <a:solidFill>
                <a:schemeClr val="accent4">
                  <a:lumMod val="60000"/>
                  <a:lumOff val="40000"/>
                </a:schemeClr>
              </a:solidFill>
              <a:latin typeface="Arial Black"/>
              <a:cs typeface="Arial Black"/>
            </a:endParaRPr>
          </a:p>
        </p:txBody>
      </p:sp>
      <p:sp>
        <p:nvSpPr>
          <p:cNvPr id="3" name="Subtitle 2"/>
          <p:cNvSpPr>
            <a:spLocks noGrp="1"/>
          </p:cNvSpPr>
          <p:nvPr>
            <p:ph type="subTitle" idx="1"/>
          </p:nvPr>
        </p:nvSpPr>
        <p:spPr>
          <a:xfrm>
            <a:off x="685800" y="3352800"/>
            <a:ext cx="7772400" cy="2286000"/>
          </a:xfrm>
        </p:spPr>
        <p:txBody>
          <a:bodyPr>
            <a:normAutofit/>
          </a:bodyPr>
          <a:lstStyle/>
          <a:p>
            <a:r>
              <a:rPr lang="en-US" sz="2800" dirty="0" smtClean="0">
                <a:solidFill>
                  <a:schemeClr val="accent4"/>
                </a:solidFill>
                <a:latin typeface="Arial Black"/>
                <a:cs typeface="Arial Black"/>
              </a:rPr>
              <a:t>Refresh and Regenerate Your Body</a:t>
            </a:r>
          </a:p>
          <a:p>
            <a:endParaRPr lang="en-US" sz="2800" dirty="0" smtClean="0">
              <a:latin typeface="Arial Black"/>
              <a:cs typeface="Arial Black"/>
            </a:endParaRPr>
          </a:p>
          <a:p>
            <a:endParaRPr lang="en-US" i="1" dirty="0" smtClean="0">
              <a:latin typeface="Arial Black"/>
              <a:cs typeface="Arial Black"/>
            </a:endParaRPr>
          </a:p>
          <a:p>
            <a:endParaRPr lang="en-US" i="1" dirty="0" smtClean="0">
              <a:latin typeface="Arial Black"/>
              <a:cs typeface="Arial Black"/>
            </a:endParaRPr>
          </a:p>
          <a:p>
            <a:r>
              <a:rPr lang="en-US" i="1" dirty="0" smtClean="0">
                <a:solidFill>
                  <a:srgbClr val="FFFF00"/>
                </a:solidFill>
                <a:latin typeface="Arial Black"/>
                <a:cs typeface="Arial Black"/>
              </a:rPr>
              <a:t>Scott Emerson, MD, ABIHM</a:t>
            </a:r>
            <a:endParaRPr lang="en-US" i="1" dirty="0">
              <a:solidFill>
                <a:srgbClr val="FFFF00"/>
              </a:solidFill>
              <a:latin typeface="Arial Black"/>
              <a:cs typeface="Arial Black"/>
            </a:endParaRPr>
          </a:p>
          <a:p>
            <a:endParaRPr lang="en-US" sz="2800" dirty="0">
              <a:latin typeface="Arial Black"/>
              <a:cs typeface="Arial Black"/>
            </a:endParaRPr>
          </a:p>
        </p:txBody>
      </p:sp>
    </p:spTree>
    <p:extLst>
      <p:ext uri="{BB962C8B-B14F-4D97-AF65-F5344CB8AC3E}">
        <p14:creationId xmlns:p14="http://schemas.microsoft.com/office/powerpoint/2010/main" val="230944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4">
                    <a:lumMod val="60000"/>
                    <a:lumOff val="40000"/>
                  </a:schemeClr>
                </a:solidFill>
                <a:latin typeface="Arial Black"/>
                <a:cs typeface="Arial Black"/>
              </a:rPr>
              <a:t>5 DAY FMD / 25 DAY LONGEVITY DIET  </a:t>
            </a:r>
            <a:endParaRPr lang="en-US" sz="3200" dirty="0">
              <a:solidFill>
                <a:schemeClr val="accent4">
                  <a:lumMod val="60000"/>
                  <a:lumOff val="40000"/>
                </a:schemeClr>
              </a:solidFill>
              <a:latin typeface="Arial Black"/>
              <a:cs typeface="Arial Black"/>
            </a:endParaRPr>
          </a:p>
        </p:txBody>
      </p:sp>
      <p:sp>
        <p:nvSpPr>
          <p:cNvPr id="3" name="Content Placeholder 2"/>
          <p:cNvSpPr>
            <a:spLocks noGrp="1"/>
          </p:cNvSpPr>
          <p:nvPr>
            <p:ph idx="1"/>
          </p:nvPr>
        </p:nvSpPr>
        <p:spPr/>
        <p:txBody>
          <a:bodyPr>
            <a:normAutofit fontScale="92500"/>
          </a:bodyPr>
          <a:lstStyle/>
          <a:p>
            <a:r>
              <a:rPr lang="en-US" dirty="0" smtClean="0">
                <a:latin typeface="Arial Black"/>
                <a:cs typeface="Arial Black"/>
              </a:rPr>
              <a:t>Reactivates evolutionary program for metabolic switching</a:t>
            </a:r>
          </a:p>
          <a:p>
            <a:r>
              <a:rPr lang="en-US" dirty="0" smtClean="0">
                <a:latin typeface="Arial Black"/>
                <a:cs typeface="Arial Black"/>
              </a:rPr>
              <a:t>Cell building and growth come into balance with cell repair &amp; refreshing </a:t>
            </a:r>
            <a:r>
              <a:rPr lang="mr-IN" dirty="0" smtClean="0">
                <a:latin typeface="Arial Black"/>
                <a:cs typeface="Arial Black"/>
              </a:rPr>
              <a:t>–</a:t>
            </a:r>
            <a:r>
              <a:rPr lang="en-US" dirty="0" smtClean="0">
                <a:latin typeface="Arial Black"/>
                <a:cs typeface="Arial Black"/>
              </a:rPr>
              <a:t> metabolic balance restored</a:t>
            </a:r>
          </a:p>
          <a:p>
            <a:r>
              <a:rPr lang="en-US" dirty="0" smtClean="0">
                <a:latin typeface="Arial Black"/>
                <a:cs typeface="Arial Black"/>
              </a:rPr>
              <a:t>Overly damaged cells die &amp; replaced with newly regenerated young cells from activated stem cells (blood, immune, brain, muscle, liver, pancreas)</a:t>
            </a:r>
          </a:p>
          <a:p>
            <a:r>
              <a:rPr lang="en-US" dirty="0" smtClean="0">
                <a:latin typeface="Arial Black"/>
                <a:cs typeface="Arial Black"/>
              </a:rPr>
              <a:t>Has power to make us more robust, disease resistant </a:t>
            </a:r>
            <a:r>
              <a:rPr lang="mr-IN" dirty="0" smtClean="0">
                <a:latin typeface="Arial Black"/>
                <a:cs typeface="Arial Black"/>
              </a:rPr>
              <a:t>–</a:t>
            </a:r>
            <a:r>
              <a:rPr lang="en-US" dirty="0" smtClean="0">
                <a:latin typeface="Arial Black"/>
                <a:cs typeface="Arial Black"/>
              </a:rPr>
              <a:t> less needy of expensive disease care interventions</a:t>
            </a:r>
            <a:endParaRPr lang="en-US" dirty="0">
              <a:latin typeface="Arial Black"/>
              <a:cs typeface="Arial Black"/>
            </a:endParaRPr>
          </a:p>
        </p:txBody>
      </p:sp>
    </p:spTree>
    <p:extLst>
      <p:ext uri="{BB962C8B-B14F-4D97-AF65-F5344CB8AC3E}">
        <p14:creationId xmlns:p14="http://schemas.microsoft.com/office/powerpoint/2010/main" val="1784890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a:cs typeface="Arial Black"/>
              </a:rPr>
              <a:t>FMD - NOT</a:t>
            </a:r>
            <a:endParaRPr lang="en-US" dirty="0">
              <a:latin typeface="Arial Black"/>
              <a:cs typeface="Arial Black"/>
            </a:endParaRPr>
          </a:p>
        </p:txBody>
      </p:sp>
      <p:pic>
        <p:nvPicPr>
          <p:cNvPr id="4" name="Content Placeholder 3" descr="DSC01700-e1520371107713-1024x485.jpg"/>
          <p:cNvPicPr>
            <a:picLocks noGrp="1" noChangeAspect="1"/>
          </p:cNvPicPr>
          <p:nvPr>
            <p:ph idx="1"/>
          </p:nvPr>
        </p:nvPicPr>
        <p:blipFill>
          <a:blip r:embed="rId2" cstate="screen">
            <a:extLst>
              <a:ext uri="{28A0092B-C50C-407E-A947-70E740481C1C}">
                <a14:useLocalDpi xmlns:a14="http://schemas.microsoft.com/office/drawing/2010/main"/>
              </a:ext>
            </a:extLst>
          </a:blip>
          <a:srcRect t="-7841" b="-7841"/>
          <a:stretch>
            <a:fillRect/>
          </a:stretch>
        </p:blipFill>
        <p:spPr>
          <a:xfrm>
            <a:off x="685800" y="1550894"/>
            <a:ext cx="7770813" cy="4257675"/>
          </a:xfrm>
        </p:spPr>
      </p:pic>
    </p:spTree>
    <p:extLst>
      <p:ext uri="{BB962C8B-B14F-4D97-AF65-F5344CB8AC3E}">
        <p14:creationId xmlns:p14="http://schemas.microsoft.com/office/powerpoint/2010/main" val="1711665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4"/>
                </a:solidFill>
                <a:latin typeface="Arial Black"/>
                <a:cs typeface="Arial Black"/>
              </a:rPr>
              <a:t>FMD: A PATTERN OF EATING</a:t>
            </a:r>
            <a:endParaRPr lang="en-US" sz="3200" dirty="0">
              <a:solidFill>
                <a:schemeClr val="accent4"/>
              </a:solidFill>
              <a:latin typeface="Arial Black"/>
              <a:cs typeface="Arial Black"/>
            </a:endParaRPr>
          </a:p>
        </p:txBody>
      </p:sp>
      <p:sp>
        <p:nvSpPr>
          <p:cNvPr id="3" name="Content Placeholder 2"/>
          <p:cNvSpPr>
            <a:spLocks noGrp="1"/>
          </p:cNvSpPr>
          <p:nvPr>
            <p:ph idx="1"/>
          </p:nvPr>
        </p:nvSpPr>
        <p:spPr/>
        <p:txBody>
          <a:bodyPr>
            <a:normAutofit lnSpcReduction="10000"/>
          </a:bodyPr>
          <a:lstStyle/>
          <a:p>
            <a:r>
              <a:rPr lang="en-US" dirty="0" smtClean="0">
                <a:latin typeface="Arial Black"/>
                <a:cs typeface="Arial Black"/>
              </a:rPr>
              <a:t>Day 1 </a:t>
            </a:r>
            <a:r>
              <a:rPr lang="mr-IN" dirty="0" smtClean="0">
                <a:latin typeface="Arial Black"/>
                <a:cs typeface="Arial Black"/>
              </a:rPr>
              <a:t>–</a:t>
            </a:r>
            <a:r>
              <a:rPr lang="en-US" dirty="0" smtClean="0">
                <a:latin typeface="Arial Black"/>
                <a:cs typeface="Arial Black"/>
              </a:rPr>
              <a:t> 5-6 </a:t>
            </a:r>
            <a:r>
              <a:rPr lang="en-US" dirty="0" err="1" smtClean="0">
                <a:latin typeface="Arial Black"/>
                <a:cs typeface="Arial Black"/>
              </a:rPr>
              <a:t>cal</a:t>
            </a:r>
            <a:r>
              <a:rPr lang="en-US" dirty="0" smtClean="0">
                <a:latin typeface="Arial Black"/>
                <a:cs typeface="Arial Black"/>
              </a:rPr>
              <a:t>/</a:t>
            </a:r>
            <a:r>
              <a:rPr lang="en-US" dirty="0" err="1" smtClean="0">
                <a:latin typeface="Arial Black"/>
                <a:cs typeface="Arial Black"/>
              </a:rPr>
              <a:t>lb</a:t>
            </a:r>
            <a:r>
              <a:rPr lang="en-US" dirty="0" smtClean="0">
                <a:latin typeface="Arial Black"/>
                <a:cs typeface="Arial Black"/>
              </a:rPr>
              <a:t>/d;    Day 2-5 </a:t>
            </a:r>
            <a:r>
              <a:rPr lang="mr-IN" dirty="0" smtClean="0">
                <a:latin typeface="Arial Black"/>
                <a:cs typeface="Arial Black"/>
              </a:rPr>
              <a:t>–</a:t>
            </a:r>
            <a:r>
              <a:rPr lang="en-US" dirty="0" smtClean="0">
                <a:latin typeface="Arial Black"/>
                <a:cs typeface="Arial Black"/>
              </a:rPr>
              <a:t> 4 </a:t>
            </a:r>
            <a:r>
              <a:rPr lang="en-US" dirty="0" err="1" smtClean="0">
                <a:latin typeface="Arial Black"/>
                <a:cs typeface="Arial Black"/>
              </a:rPr>
              <a:t>cal</a:t>
            </a:r>
            <a:r>
              <a:rPr lang="en-US" dirty="0" smtClean="0">
                <a:latin typeface="Arial Black"/>
                <a:cs typeface="Arial Black"/>
              </a:rPr>
              <a:t>/</a:t>
            </a:r>
            <a:r>
              <a:rPr lang="en-US" dirty="0" err="1" smtClean="0">
                <a:latin typeface="Arial Black"/>
                <a:cs typeface="Arial Black"/>
              </a:rPr>
              <a:t>lb</a:t>
            </a:r>
            <a:r>
              <a:rPr lang="en-US" dirty="0" smtClean="0">
                <a:latin typeface="Arial Black"/>
                <a:cs typeface="Arial Black"/>
              </a:rPr>
              <a:t>/d;  Days 6-30 LD</a:t>
            </a:r>
          </a:p>
          <a:p>
            <a:r>
              <a:rPr lang="en-US" dirty="0" smtClean="0">
                <a:latin typeface="Arial Black"/>
                <a:cs typeface="Arial Black"/>
              </a:rPr>
              <a:t>Macronutrients from plants only ( 10% protein, 50% “healthy” fats, 40% complex carbs)</a:t>
            </a:r>
          </a:p>
          <a:p>
            <a:r>
              <a:rPr lang="en-US" dirty="0" smtClean="0">
                <a:latin typeface="Arial Black"/>
                <a:cs typeface="Arial Black"/>
              </a:rPr>
              <a:t>2 T of greens powder in water/ day</a:t>
            </a:r>
          </a:p>
          <a:p>
            <a:r>
              <a:rPr lang="en-US" dirty="0" smtClean="0">
                <a:latin typeface="Arial Black"/>
                <a:cs typeface="Arial Black"/>
              </a:rPr>
              <a:t>1 Cup of black coffee/d;  non-caffeine teas &amp; water ad lib</a:t>
            </a:r>
          </a:p>
          <a:p>
            <a:r>
              <a:rPr lang="en-US" dirty="0" smtClean="0">
                <a:latin typeface="Arial Black"/>
                <a:cs typeface="Arial Black"/>
              </a:rPr>
              <a:t>No alcohol, sugary drinks, fruit juices or sodas</a:t>
            </a:r>
          </a:p>
          <a:p>
            <a:r>
              <a:rPr lang="en-US" dirty="0" smtClean="0">
                <a:latin typeface="Arial Black"/>
                <a:cs typeface="Arial Black"/>
              </a:rPr>
              <a:t>Fish oil (omega 3) and B multivitamin dail</a:t>
            </a:r>
            <a:r>
              <a:rPr lang="en-US" dirty="0" smtClean="0"/>
              <a:t>y</a:t>
            </a:r>
            <a:endParaRPr lang="en-US" dirty="0"/>
          </a:p>
        </p:txBody>
      </p:sp>
    </p:spTree>
    <p:extLst>
      <p:ext uri="{BB962C8B-B14F-4D97-AF65-F5344CB8AC3E}">
        <p14:creationId xmlns:p14="http://schemas.microsoft.com/office/powerpoint/2010/main" val="3788677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a:cs typeface="Arial Black"/>
              </a:rPr>
              <a:t>FMD - IS</a:t>
            </a:r>
            <a:endParaRPr lang="en-US" dirty="0">
              <a:latin typeface="Arial Black"/>
              <a:cs typeface="Arial Black"/>
            </a:endParaRPr>
          </a:p>
        </p:txBody>
      </p:sp>
      <p:pic>
        <p:nvPicPr>
          <p:cNvPr id="4" name="Content Placeholder 3" descr="DSC01371.jpg"/>
          <p:cNvPicPr>
            <a:picLocks noGrp="1" noChangeAspect="1"/>
          </p:cNvPicPr>
          <p:nvPr>
            <p:ph idx="1"/>
          </p:nvPr>
        </p:nvPicPr>
        <p:blipFill>
          <a:blip r:embed="rId2" cstate="screen">
            <a:extLst>
              <a:ext uri="{28A0092B-C50C-407E-A947-70E740481C1C}">
                <a14:useLocalDpi xmlns:a14="http://schemas.microsoft.com/office/drawing/2010/main"/>
              </a:ext>
            </a:extLst>
          </a:blip>
          <a:srcRect l="-1065" r="-1065"/>
          <a:stretch>
            <a:fillRect/>
          </a:stretch>
        </p:blipFill>
        <p:spPr>
          <a:xfrm>
            <a:off x="685800" y="1676400"/>
            <a:ext cx="7770813" cy="4449763"/>
          </a:xfrm>
        </p:spPr>
      </p:pic>
    </p:spTree>
    <p:extLst>
      <p:ext uri="{BB962C8B-B14F-4D97-AF65-F5344CB8AC3E}">
        <p14:creationId xmlns:p14="http://schemas.microsoft.com/office/powerpoint/2010/main" val="496053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a:cs typeface="Arial Black"/>
              </a:rPr>
              <a:t>FMD - IS</a:t>
            </a:r>
            <a:endParaRPr lang="en-US" dirty="0">
              <a:latin typeface="Arial Black"/>
              <a:cs typeface="Arial Black"/>
            </a:endParaRPr>
          </a:p>
        </p:txBody>
      </p:sp>
      <p:pic>
        <p:nvPicPr>
          <p:cNvPr id="4" name="Content Placeholder 3" descr="DSC01353.jpg"/>
          <p:cNvPicPr>
            <a:picLocks noGrp="1" noChangeAspect="1"/>
          </p:cNvPicPr>
          <p:nvPr>
            <p:ph idx="1"/>
          </p:nvPr>
        </p:nvPicPr>
        <p:blipFill>
          <a:blip r:embed="rId2" cstate="screen">
            <a:extLst>
              <a:ext uri="{28A0092B-C50C-407E-A947-70E740481C1C}">
                <a14:useLocalDpi xmlns:a14="http://schemas.microsoft.com/office/drawing/2010/main"/>
              </a:ext>
            </a:extLst>
          </a:blip>
          <a:srcRect l="-22890" r="-22890"/>
          <a:stretch>
            <a:fillRect/>
          </a:stretch>
        </p:blipFill>
        <p:spPr/>
      </p:pic>
    </p:spTree>
    <p:extLst>
      <p:ext uri="{BB962C8B-B14F-4D97-AF65-F5344CB8AC3E}">
        <p14:creationId xmlns:p14="http://schemas.microsoft.com/office/powerpoint/2010/main" val="1765710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solidFill>
                <a:latin typeface="Arial Black"/>
                <a:cs typeface="Arial Black"/>
              </a:rPr>
              <a:t>FMD:  CYCLES</a:t>
            </a:r>
            <a:endParaRPr lang="en-US" dirty="0">
              <a:solidFill>
                <a:schemeClr val="accent4"/>
              </a:solidFill>
              <a:latin typeface="Arial Black"/>
              <a:cs typeface="Arial Black"/>
            </a:endParaRPr>
          </a:p>
        </p:txBody>
      </p:sp>
      <p:sp>
        <p:nvSpPr>
          <p:cNvPr id="3" name="Content Placeholder 2"/>
          <p:cNvSpPr>
            <a:spLocks noGrp="1"/>
          </p:cNvSpPr>
          <p:nvPr>
            <p:ph idx="1"/>
          </p:nvPr>
        </p:nvSpPr>
        <p:spPr/>
        <p:txBody>
          <a:bodyPr>
            <a:normAutofit lnSpcReduction="10000"/>
          </a:bodyPr>
          <a:lstStyle/>
          <a:p>
            <a:r>
              <a:rPr lang="en-US" dirty="0" smtClean="0">
                <a:latin typeface="Arial Black"/>
                <a:cs typeface="Arial Black"/>
              </a:rPr>
              <a:t>Begin with 3 cycles over 3 months</a:t>
            </a:r>
          </a:p>
          <a:p>
            <a:r>
              <a:rPr lang="en-US" dirty="0" smtClean="0">
                <a:latin typeface="Arial Black"/>
                <a:cs typeface="Arial Black"/>
              </a:rPr>
              <a:t>Then 2 to 12 times a year depending on your BMI, waist circumference to treat overweight &amp; obesity </a:t>
            </a:r>
          </a:p>
          <a:p>
            <a:r>
              <a:rPr lang="en-US" dirty="0" smtClean="0">
                <a:latin typeface="Arial Black"/>
                <a:cs typeface="Arial Black"/>
              </a:rPr>
              <a:t>Varying protocols now being studied for treatment of:</a:t>
            </a:r>
          </a:p>
          <a:p>
            <a:pPr lvl="1"/>
            <a:r>
              <a:rPr lang="en-US" dirty="0" smtClean="0">
                <a:latin typeface="Arial Black"/>
                <a:cs typeface="Arial Black"/>
              </a:rPr>
              <a:t>Cancer</a:t>
            </a:r>
          </a:p>
          <a:p>
            <a:pPr lvl="1"/>
            <a:r>
              <a:rPr lang="en-US" dirty="0" smtClean="0">
                <a:latin typeface="Arial Black"/>
                <a:cs typeface="Arial Black"/>
              </a:rPr>
              <a:t>Diabetes (both Type 1 &amp; Type2)</a:t>
            </a:r>
          </a:p>
          <a:p>
            <a:pPr lvl="1"/>
            <a:r>
              <a:rPr lang="en-US" dirty="0" smtClean="0">
                <a:latin typeface="Arial Black"/>
                <a:cs typeface="Arial Black"/>
              </a:rPr>
              <a:t>Cardiovascular Disease</a:t>
            </a:r>
          </a:p>
          <a:p>
            <a:pPr lvl="1"/>
            <a:r>
              <a:rPr lang="en-US" dirty="0" smtClean="0">
                <a:latin typeface="Arial Black"/>
                <a:cs typeface="Arial Black"/>
              </a:rPr>
              <a:t>Alzheimer’s &amp; Neurodegenerative Diseases</a:t>
            </a:r>
          </a:p>
          <a:p>
            <a:pPr lvl="1"/>
            <a:r>
              <a:rPr lang="en-US" dirty="0" smtClean="0">
                <a:latin typeface="Arial Black"/>
                <a:cs typeface="Arial Black"/>
              </a:rPr>
              <a:t>Autoimmune diseases</a:t>
            </a:r>
          </a:p>
          <a:p>
            <a:pPr lvl="1"/>
            <a:endParaRPr lang="en-US" dirty="0"/>
          </a:p>
        </p:txBody>
      </p:sp>
    </p:spTree>
    <p:extLst>
      <p:ext uri="{BB962C8B-B14F-4D97-AF65-F5344CB8AC3E}">
        <p14:creationId xmlns:p14="http://schemas.microsoft.com/office/powerpoint/2010/main" val="1775760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6">
                    <a:lumMod val="60000"/>
                    <a:lumOff val="40000"/>
                  </a:schemeClr>
                </a:solidFill>
                <a:latin typeface="Arial Black"/>
                <a:cs typeface="Arial Black"/>
              </a:rPr>
              <a:t>FMD: YOUTHING EFFECTS</a:t>
            </a:r>
            <a:endParaRPr lang="en-US" sz="2800" dirty="0">
              <a:solidFill>
                <a:schemeClr val="accent6">
                  <a:lumMod val="60000"/>
                  <a:lumOff val="40000"/>
                </a:schemeClr>
              </a:solidFill>
              <a:latin typeface="Arial Black"/>
              <a:cs typeface="Arial Black"/>
            </a:endParaRPr>
          </a:p>
        </p:txBody>
      </p:sp>
      <p:sp>
        <p:nvSpPr>
          <p:cNvPr id="3" name="Content Placeholder 2"/>
          <p:cNvSpPr>
            <a:spLocks noGrp="1"/>
          </p:cNvSpPr>
          <p:nvPr>
            <p:ph idx="1"/>
          </p:nvPr>
        </p:nvSpPr>
        <p:spPr/>
        <p:txBody>
          <a:bodyPr/>
          <a:lstStyle/>
          <a:p>
            <a:r>
              <a:rPr lang="en-US" dirty="0" smtClean="0">
                <a:latin typeface="Arial Black"/>
                <a:cs typeface="Arial Black"/>
              </a:rPr>
              <a:t>ANIMAL STUDIES</a:t>
            </a:r>
          </a:p>
          <a:p>
            <a:r>
              <a:rPr lang="en-US" dirty="0" smtClean="0">
                <a:latin typeface="Arial Black"/>
                <a:ea typeface="Wingdings"/>
                <a:cs typeface="Arial Black"/>
                <a:sym typeface="Wingdings"/>
              </a:rPr>
              <a:t></a:t>
            </a:r>
            <a:r>
              <a:rPr lang="en-US" dirty="0">
                <a:latin typeface="Arial Black"/>
                <a:cs typeface="Arial Black"/>
                <a:sym typeface="Wingdings"/>
              </a:rPr>
              <a:t> </a:t>
            </a:r>
            <a:r>
              <a:rPr lang="en-US" dirty="0" smtClean="0">
                <a:latin typeface="Arial Black"/>
                <a:cs typeface="Arial Black"/>
                <a:sym typeface="Wingdings"/>
              </a:rPr>
              <a:t>Bone Density</a:t>
            </a:r>
          </a:p>
          <a:p>
            <a:r>
              <a:rPr lang="en-US" dirty="0" smtClean="0">
                <a:latin typeface="Arial Black"/>
                <a:ea typeface="Wingdings"/>
                <a:cs typeface="Arial Black"/>
                <a:sym typeface="Wingdings"/>
              </a:rPr>
              <a:t></a:t>
            </a:r>
            <a:r>
              <a:rPr lang="en-US" dirty="0">
                <a:latin typeface="Arial Black"/>
                <a:cs typeface="Arial Black"/>
                <a:sym typeface="Wingdings"/>
              </a:rPr>
              <a:t> </a:t>
            </a:r>
            <a:r>
              <a:rPr lang="en-US" dirty="0" smtClean="0">
                <a:latin typeface="Arial Black"/>
                <a:cs typeface="Arial Black"/>
                <a:sym typeface="Wingdings"/>
              </a:rPr>
              <a:t>Skeletal Muscle Regeneration</a:t>
            </a:r>
          </a:p>
          <a:p>
            <a:r>
              <a:rPr lang="en-US" dirty="0" smtClean="0">
                <a:latin typeface="Arial Black"/>
                <a:ea typeface="Wingdings"/>
                <a:cs typeface="Arial Black"/>
                <a:sym typeface="Wingdings"/>
              </a:rPr>
              <a:t></a:t>
            </a:r>
            <a:r>
              <a:rPr lang="en-US" dirty="0">
                <a:latin typeface="Arial Black"/>
                <a:cs typeface="Arial Black"/>
                <a:sym typeface="Wingdings"/>
              </a:rPr>
              <a:t> </a:t>
            </a:r>
            <a:r>
              <a:rPr lang="en-US" dirty="0" smtClean="0">
                <a:latin typeface="Arial Black"/>
                <a:cs typeface="Arial Black"/>
                <a:sym typeface="Wingdings"/>
              </a:rPr>
              <a:t>Lean Body Mass</a:t>
            </a:r>
          </a:p>
          <a:p>
            <a:r>
              <a:rPr lang="en-US" dirty="0" smtClean="0">
                <a:latin typeface="Arial Black"/>
                <a:ea typeface="Wingdings"/>
                <a:cs typeface="Arial Black"/>
                <a:sym typeface="Wingdings"/>
              </a:rPr>
              <a:t></a:t>
            </a:r>
            <a:r>
              <a:rPr lang="en-US" dirty="0">
                <a:latin typeface="Arial Black"/>
                <a:cs typeface="Arial Black"/>
                <a:sym typeface="Wingdings"/>
              </a:rPr>
              <a:t> </a:t>
            </a:r>
            <a:r>
              <a:rPr lang="en-US" dirty="0" smtClean="0">
                <a:latin typeface="Arial Black"/>
                <a:cs typeface="Arial Black"/>
                <a:sym typeface="Wingdings"/>
              </a:rPr>
              <a:t>Cognitive Function &amp; </a:t>
            </a:r>
            <a:r>
              <a:rPr lang="en-US" dirty="0" err="1" smtClean="0">
                <a:latin typeface="Arial Black"/>
                <a:cs typeface="Arial Black"/>
                <a:sym typeface="Wingdings"/>
              </a:rPr>
              <a:t>Neuro</a:t>
            </a:r>
            <a:r>
              <a:rPr lang="en-US" dirty="0" smtClean="0">
                <a:latin typeface="Arial Black"/>
                <a:cs typeface="Arial Black"/>
                <a:sym typeface="Wingdings"/>
              </a:rPr>
              <a:t> Regeneration</a:t>
            </a:r>
          </a:p>
          <a:p>
            <a:r>
              <a:rPr lang="en-US" dirty="0" smtClean="0">
                <a:latin typeface="Arial Black"/>
                <a:ea typeface="Wingdings"/>
                <a:cs typeface="Arial Black"/>
                <a:sym typeface="Wingdings"/>
              </a:rPr>
              <a:t></a:t>
            </a:r>
            <a:r>
              <a:rPr lang="en-US" dirty="0">
                <a:latin typeface="Arial Black"/>
                <a:cs typeface="Arial Black"/>
                <a:sym typeface="Wingdings"/>
              </a:rPr>
              <a:t> </a:t>
            </a:r>
            <a:r>
              <a:rPr lang="en-US" dirty="0" err="1" smtClean="0">
                <a:latin typeface="Arial Black"/>
                <a:cs typeface="Arial Black"/>
                <a:sym typeface="Wingdings"/>
              </a:rPr>
              <a:t>Healthspan</a:t>
            </a:r>
            <a:r>
              <a:rPr lang="en-US" dirty="0" smtClean="0">
                <a:latin typeface="Arial Black"/>
                <a:cs typeface="Arial Black"/>
                <a:sym typeface="Wingdings"/>
              </a:rPr>
              <a:t> &amp; Lifespan</a:t>
            </a:r>
            <a:endParaRPr lang="en-US" dirty="0">
              <a:latin typeface="Arial Black"/>
              <a:cs typeface="Arial Black"/>
            </a:endParaRPr>
          </a:p>
        </p:txBody>
      </p:sp>
    </p:spTree>
    <p:extLst>
      <p:ext uri="{BB962C8B-B14F-4D97-AF65-F5344CB8AC3E}">
        <p14:creationId xmlns:p14="http://schemas.microsoft.com/office/powerpoint/2010/main" val="1428652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6C16A"/>
                </a:solidFill>
                <a:latin typeface="Arial Black"/>
                <a:cs typeface="Arial Black"/>
              </a:rPr>
              <a:t>FMD: CANCER  TREATMENT</a:t>
            </a:r>
            <a:endParaRPr lang="en-US" sz="3200" dirty="0">
              <a:solidFill>
                <a:srgbClr val="F6C16A"/>
              </a:solidFill>
              <a:latin typeface="Arial Black"/>
              <a:cs typeface="Arial Black"/>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Arial Black"/>
                <a:cs typeface="Arial Black"/>
              </a:rPr>
              <a:t>Cancer cells stuck in growth mode (genetic mutations)</a:t>
            </a:r>
          </a:p>
          <a:p>
            <a:r>
              <a:rPr lang="en-US" dirty="0" smtClean="0">
                <a:latin typeface="Arial Black"/>
                <a:cs typeface="Arial Black"/>
              </a:rPr>
              <a:t>Don’t switch easily to repair mode with fast</a:t>
            </a:r>
          </a:p>
          <a:p>
            <a:r>
              <a:rPr lang="en-US" dirty="0" smtClean="0">
                <a:latin typeface="Arial Black"/>
                <a:cs typeface="Arial Black"/>
              </a:rPr>
              <a:t>Instead double down on growth &amp; create an energy crisis and toxic  stress for themselves and become easier to kill</a:t>
            </a:r>
          </a:p>
          <a:p>
            <a:r>
              <a:rPr lang="en-US" dirty="0" err="1" smtClean="0">
                <a:latin typeface="Arial Black"/>
                <a:cs typeface="Arial Black"/>
              </a:rPr>
              <a:t>Chemolieve</a:t>
            </a:r>
            <a:r>
              <a:rPr lang="en-US" dirty="0" smtClean="0">
                <a:latin typeface="Arial Black"/>
                <a:cs typeface="Arial Black"/>
              </a:rPr>
              <a:t> fasting program 3 d before and 2 d post  </a:t>
            </a:r>
            <a:r>
              <a:rPr lang="en-US" dirty="0" err="1" smtClean="0">
                <a:latin typeface="Arial Black"/>
                <a:cs typeface="Arial Black"/>
              </a:rPr>
              <a:t>chemoRx</a:t>
            </a:r>
            <a:r>
              <a:rPr lang="en-US" dirty="0" smtClean="0">
                <a:latin typeface="Arial Black"/>
                <a:cs typeface="Arial Black"/>
              </a:rPr>
              <a:t> in clinical trials:</a:t>
            </a:r>
          </a:p>
          <a:p>
            <a:pPr lvl="1"/>
            <a:r>
              <a:rPr lang="en-US" dirty="0" smtClean="0">
                <a:latin typeface="Arial Black"/>
                <a:cs typeface="Arial Black"/>
              </a:rPr>
              <a:t>Decreased side effects of Chemo Rx </a:t>
            </a:r>
          </a:p>
          <a:p>
            <a:pPr lvl="1"/>
            <a:r>
              <a:rPr lang="en-US" dirty="0" smtClean="0">
                <a:latin typeface="Arial Black"/>
                <a:cs typeface="Arial Black"/>
              </a:rPr>
              <a:t>Higher cancer cure rates</a:t>
            </a:r>
          </a:p>
          <a:p>
            <a:pPr lvl="1"/>
            <a:r>
              <a:rPr lang="en-US" dirty="0" smtClean="0">
                <a:latin typeface="Arial Black"/>
                <a:cs typeface="Arial Black"/>
              </a:rPr>
              <a:t>Longer remissions</a:t>
            </a:r>
            <a:endParaRPr lang="en-US" dirty="0">
              <a:latin typeface="Arial Black"/>
              <a:cs typeface="Arial Black"/>
            </a:endParaRPr>
          </a:p>
        </p:txBody>
      </p:sp>
    </p:spTree>
    <p:extLst>
      <p:ext uri="{BB962C8B-B14F-4D97-AF65-F5344CB8AC3E}">
        <p14:creationId xmlns:p14="http://schemas.microsoft.com/office/powerpoint/2010/main" val="1105220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5">
                    <a:lumMod val="60000"/>
                    <a:lumOff val="40000"/>
                  </a:schemeClr>
                </a:solidFill>
                <a:latin typeface="Arial Black"/>
                <a:cs typeface="Arial Black"/>
              </a:rPr>
              <a:t>FMD: DIABETES TREATMENT</a:t>
            </a:r>
            <a:endParaRPr lang="en-US" sz="3200" dirty="0">
              <a:solidFill>
                <a:schemeClr val="accent5">
                  <a:lumMod val="60000"/>
                  <a:lumOff val="40000"/>
                </a:schemeClr>
              </a:solidFill>
              <a:latin typeface="Arial Black"/>
              <a:cs typeface="Arial Black"/>
            </a:endParaRPr>
          </a:p>
        </p:txBody>
      </p:sp>
      <p:sp>
        <p:nvSpPr>
          <p:cNvPr id="3" name="Content Placeholder 2"/>
          <p:cNvSpPr>
            <a:spLocks noGrp="1"/>
          </p:cNvSpPr>
          <p:nvPr>
            <p:ph idx="1"/>
          </p:nvPr>
        </p:nvSpPr>
        <p:spPr>
          <a:xfrm>
            <a:off x="685800" y="1739900"/>
            <a:ext cx="7770813" cy="4386263"/>
          </a:xfrm>
        </p:spPr>
        <p:txBody>
          <a:bodyPr>
            <a:normAutofit lnSpcReduction="10000"/>
          </a:bodyPr>
          <a:lstStyle/>
          <a:p>
            <a:r>
              <a:rPr lang="en-US" dirty="0" smtClean="0">
                <a:latin typeface="Arial Black"/>
                <a:cs typeface="Arial Black"/>
              </a:rPr>
              <a:t>Pre-diabetes and early Type 2 Diabetes </a:t>
            </a:r>
            <a:r>
              <a:rPr lang="mr-IN" dirty="0" smtClean="0">
                <a:latin typeface="Arial Black"/>
                <a:cs typeface="Arial Black"/>
              </a:rPr>
              <a:t>–</a:t>
            </a:r>
            <a:r>
              <a:rPr lang="en-US" dirty="0" smtClean="0">
                <a:latin typeface="Arial Black"/>
                <a:cs typeface="Arial Black"/>
              </a:rPr>
              <a:t> insulin resistance</a:t>
            </a:r>
          </a:p>
          <a:p>
            <a:r>
              <a:rPr lang="en-US" dirty="0" smtClean="0">
                <a:latin typeface="Arial Black"/>
                <a:cs typeface="Arial Black"/>
              </a:rPr>
              <a:t>Late Type 2 Diabetes and Type 1 Diabetes </a:t>
            </a:r>
            <a:r>
              <a:rPr lang="mr-IN" dirty="0" smtClean="0">
                <a:latin typeface="Arial Black"/>
                <a:cs typeface="Arial Black"/>
              </a:rPr>
              <a:t>–</a:t>
            </a:r>
            <a:r>
              <a:rPr lang="en-US" dirty="0" smtClean="0">
                <a:latin typeface="Arial Black"/>
                <a:cs typeface="Arial Black"/>
              </a:rPr>
              <a:t> insulin producing cells in pancreas dying &amp; stuck in sleeping state &amp; fail to replicate and increase numbers</a:t>
            </a:r>
          </a:p>
          <a:p>
            <a:r>
              <a:rPr lang="en-US" dirty="0" smtClean="0">
                <a:latin typeface="Arial Black"/>
                <a:cs typeface="Arial Black"/>
              </a:rPr>
              <a:t>FMD “cures” insulin resistance by building new liver, fat, &amp; muscle cells no longer resistant</a:t>
            </a:r>
          </a:p>
          <a:p>
            <a:r>
              <a:rPr lang="en-US" dirty="0" smtClean="0">
                <a:latin typeface="Arial Black"/>
                <a:cs typeface="Arial Black"/>
              </a:rPr>
              <a:t>FMD (animal studies) builds fresh population of insulin producing cells in pancreas normalizing insulin production and glucose</a:t>
            </a:r>
            <a:endParaRPr lang="en-US" dirty="0">
              <a:latin typeface="Arial Black"/>
              <a:cs typeface="Arial Black"/>
            </a:endParaRPr>
          </a:p>
        </p:txBody>
      </p:sp>
    </p:spTree>
    <p:extLst>
      <p:ext uri="{BB962C8B-B14F-4D97-AF65-F5344CB8AC3E}">
        <p14:creationId xmlns:p14="http://schemas.microsoft.com/office/powerpoint/2010/main" val="2221636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44B5B"/>
                </a:solidFill>
                <a:latin typeface="Arial Black"/>
                <a:cs typeface="Arial Black"/>
              </a:rPr>
              <a:t>FMD: CV DISEASE TREATMENT</a:t>
            </a:r>
            <a:br>
              <a:rPr lang="en-US" sz="3200" dirty="0" smtClean="0">
                <a:solidFill>
                  <a:srgbClr val="F44B5B"/>
                </a:solidFill>
                <a:latin typeface="Arial Black"/>
                <a:cs typeface="Arial Black"/>
              </a:rPr>
            </a:br>
            <a:r>
              <a:rPr lang="en-US" sz="3200" dirty="0" smtClean="0">
                <a:solidFill>
                  <a:srgbClr val="F44B5B"/>
                </a:solidFill>
                <a:latin typeface="Arial Black"/>
                <a:cs typeface="Arial Black"/>
              </a:rPr>
              <a:t>3 CYCLES</a:t>
            </a:r>
            <a:endParaRPr lang="en-US" sz="3200" dirty="0">
              <a:solidFill>
                <a:srgbClr val="F44B5B"/>
              </a:solidFill>
              <a:latin typeface="Arial Black"/>
              <a:cs typeface="Arial Black"/>
            </a:endParaRPr>
          </a:p>
        </p:txBody>
      </p:sp>
      <p:sp>
        <p:nvSpPr>
          <p:cNvPr id="3" name="Content Placeholder 2"/>
          <p:cNvSpPr>
            <a:spLocks noGrp="1"/>
          </p:cNvSpPr>
          <p:nvPr>
            <p:ph idx="1"/>
          </p:nvPr>
        </p:nvSpPr>
        <p:spPr/>
        <p:txBody>
          <a:bodyPr/>
          <a:lstStyle/>
          <a:p>
            <a:r>
              <a:rPr lang="en-US" dirty="0" smtClean="0">
                <a:latin typeface="Arial Black"/>
                <a:ea typeface="Wingdings"/>
                <a:cs typeface="Arial Black"/>
                <a:sym typeface="Wingdings"/>
              </a:rPr>
              <a:t></a:t>
            </a:r>
            <a:r>
              <a:rPr lang="en-US" dirty="0">
                <a:latin typeface="Arial Black"/>
                <a:cs typeface="Arial Black"/>
                <a:sym typeface="Wingdings"/>
              </a:rPr>
              <a:t> </a:t>
            </a:r>
            <a:r>
              <a:rPr lang="en-US" dirty="0" smtClean="0">
                <a:latin typeface="Arial Black"/>
                <a:cs typeface="Arial Black"/>
                <a:sym typeface="Wingdings"/>
              </a:rPr>
              <a:t>abdominal fat &amp; waist circumference by 1.6 inches</a:t>
            </a:r>
          </a:p>
          <a:p>
            <a:r>
              <a:rPr lang="en-US" dirty="0" smtClean="0">
                <a:latin typeface="Arial Black"/>
                <a:ea typeface="Wingdings"/>
                <a:cs typeface="Arial Black"/>
                <a:sym typeface="Wingdings"/>
              </a:rPr>
              <a:t></a:t>
            </a:r>
            <a:r>
              <a:rPr lang="en-US" dirty="0">
                <a:latin typeface="Arial Black"/>
                <a:cs typeface="Arial Black"/>
                <a:sym typeface="Wingdings"/>
              </a:rPr>
              <a:t> </a:t>
            </a:r>
            <a:r>
              <a:rPr lang="en-US" dirty="0" smtClean="0">
                <a:latin typeface="Arial Black"/>
                <a:cs typeface="Arial Black"/>
                <a:sym typeface="Wingdings"/>
              </a:rPr>
              <a:t>inflammatory marker C-RP by 1.5 mg/dl</a:t>
            </a:r>
          </a:p>
          <a:p>
            <a:r>
              <a:rPr lang="en-US" dirty="0" smtClean="0">
                <a:latin typeface="Arial Black"/>
                <a:ea typeface="Wingdings"/>
                <a:cs typeface="Arial Black"/>
                <a:sym typeface="Wingdings"/>
              </a:rPr>
              <a:t></a:t>
            </a:r>
            <a:r>
              <a:rPr lang="en-US" dirty="0">
                <a:latin typeface="Arial Black"/>
                <a:cs typeface="Arial Black"/>
                <a:sym typeface="Wingdings"/>
              </a:rPr>
              <a:t> </a:t>
            </a:r>
            <a:r>
              <a:rPr lang="en-US" dirty="0" smtClean="0">
                <a:latin typeface="Arial Black"/>
                <a:cs typeface="Arial Black"/>
                <a:sym typeface="Wingdings"/>
              </a:rPr>
              <a:t>TC by 20 mg/dl &amp; LDL-C by 22mg/dl</a:t>
            </a:r>
          </a:p>
          <a:p>
            <a:r>
              <a:rPr lang="en-US" dirty="0" smtClean="0">
                <a:latin typeface="Arial Black"/>
                <a:ea typeface="Wingdings"/>
                <a:cs typeface="Arial Black"/>
                <a:sym typeface="Wingdings"/>
              </a:rPr>
              <a:t></a:t>
            </a:r>
            <a:r>
              <a:rPr lang="en-US" dirty="0">
                <a:latin typeface="Arial Black"/>
                <a:cs typeface="Arial Black"/>
                <a:sym typeface="Wingdings"/>
              </a:rPr>
              <a:t> </a:t>
            </a:r>
            <a:r>
              <a:rPr lang="en-US" dirty="0" smtClean="0">
                <a:latin typeface="Arial Black"/>
                <a:cs typeface="Arial Black"/>
                <a:sym typeface="Wingdings"/>
              </a:rPr>
              <a:t>TG by 25 mg/dl</a:t>
            </a:r>
          </a:p>
          <a:p>
            <a:r>
              <a:rPr lang="en-US" dirty="0" smtClean="0">
                <a:latin typeface="Arial Black"/>
                <a:ea typeface="Wingdings"/>
                <a:cs typeface="Arial Black"/>
                <a:sym typeface="Wingdings"/>
              </a:rPr>
              <a:t></a:t>
            </a:r>
            <a:r>
              <a:rPr lang="en-US" dirty="0">
                <a:latin typeface="Arial Black"/>
                <a:cs typeface="Arial Black"/>
                <a:sym typeface="Wingdings"/>
              </a:rPr>
              <a:t> </a:t>
            </a:r>
            <a:r>
              <a:rPr lang="en-US" dirty="0" smtClean="0">
                <a:latin typeface="Arial Black"/>
                <a:cs typeface="Arial Black"/>
                <a:sym typeface="Wingdings"/>
              </a:rPr>
              <a:t>systolic BP 7mmHg</a:t>
            </a:r>
          </a:p>
          <a:p>
            <a:r>
              <a:rPr lang="en-US" dirty="0" smtClean="0">
                <a:latin typeface="Arial Black"/>
                <a:ea typeface="Wingdings"/>
                <a:cs typeface="Arial Black"/>
                <a:sym typeface="Wingdings"/>
              </a:rPr>
              <a:t></a:t>
            </a:r>
            <a:r>
              <a:rPr lang="en-US" dirty="0">
                <a:latin typeface="Arial Black"/>
                <a:cs typeface="Arial Black"/>
                <a:sym typeface="Wingdings"/>
              </a:rPr>
              <a:t> </a:t>
            </a:r>
            <a:r>
              <a:rPr lang="en-US" dirty="0" smtClean="0">
                <a:latin typeface="Arial Black"/>
                <a:cs typeface="Arial Black"/>
                <a:sym typeface="Wingdings"/>
              </a:rPr>
              <a:t>fasting glucose 12mg/dl</a:t>
            </a:r>
            <a:endParaRPr lang="en-US" dirty="0">
              <a:latin typeface="Arial Black"/>
              <a:cs typeface="Arial Black"/>
            </a:endParaRPr>
          </a:p>
        </p:txBody>
      </p:sp>
    </p:spTree>
    <p:extLst>
      <p:ext uri="{BB962C8B-B14F-4D97-AF65-F5344CB8AC3E}">
        <p14:creationId xmlns:p14="http://schemas.microsoft.com/office/powerpoint/2010/main" val="3319216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3200"/>
            <a:ext cx="7770813" cy="2565400"/>
          </a:xfrm>
        </p:spPr>
        <p:txBody>
          <a:bodyPr>
            <a:normAutofit fontScale="90000"/>
          </a:bodyPr>
          <a:lstStyle/>
          <a:p>
            <a:r>
              <a:rPr lang="en-US" sz="3600" dirty="0" smtClean="0">
                <a:latin typeface="Arial Black"/>
                <a:cs typeface="Arial Black"/>
              </a:rPr>
              <a:t/>
            </a:r>
            <a:br>
              <a:rPr lang="en-US" sz="3600" dirty="0" smtClean="0">
                <a:latin typeface="Arial Black"/>
                <a:cs typeface="Arial Black"/>
              </a:rPr>
            </a:br>
            <a:r>
              <a:rPr lang="en-US" sz="3600" dirty="0" smtClean="0">
                <a:latin typeface="Arial Black"/>
                <a:cs typeface="Arial Black"/>
              </a:rPr>
              <a:t>Hippocrates, the father of Medicine</a:t>
            </a:r>
            <a:br>
              <a:rPr lang="en-US" sz="3600" dirty="0" smtClean="0">
                <a:latin typeface="Arial Black"/>
                <a:cs typeface="Arial Black"/>
              </a:rPr>
            </a:br>
            <a:r>
              <a:rPr lang="en-US" sz="3600" dirty="0" smtClean="0">
                <a:latin typeface="Arial Black"/>
                <a:cs typeface="Arial Black"/>
              </a:rPr>
              <a:t/>
            </a:r>
            <a:br>
              <a:rPr lang="en-US" sz="3600" dirty="0" smtClean="0">
                <a:latin typeface="Arial Black"/>
                <a:cs typeface="Arial Black"/>
              </a:rPr>
            </a:br>
            <a:r>
              <a:rPr lang="en-US" sz="3600" dirty="0" smtClean="0">
                <a:latin typeface="Arial Black"/>
                <a:cs typeface="Arial Black"/>
              </a:rPr>
              <a:t>  500 BC</a:t>
            </a:r>
            <a:r>
              <a:rPr lang="en-US" sz="3600" dirty="0">
                <a:latin typeface="Arial Black"/>
                <a:cs typeface="Arial Black"/>
              </a:rPr>
              <a:t/>
            </a:r>
            <a:br>
              <a:rPr lang="en-US" sz="3600" dirty="0">
                <a:latin typeface="Arial Black"/>
                <a:cs typeface="Arial Black"/>
              </a:rPr>
            </a:br>
            <a:r>
              <a:rPr lang="en-US" sz="2000" dirty="0">
                <a:latin typeface="Arial Black"/>
                <a:cs typeface="Arial Black"/>
              </a:rPr>
              <a:t/>
            </a:r>
            <a:br>
              <a:rPr lang="en-US" sz="2000" dirty="0">
                <a:latin typeface="Arial Black"/>
                <a:cs typeface="Arial Black"/>
              </a:rPr>
            </a:br>
            <a:r>
              <a:rPr lang="en-US" sz="2000" dirty="0" smtClean="0">
                <a:latin typeface="Arial Black"/>
                <a:cs typeface="Arial Black"/>
              </a:rPr>
              <a:t/>
            </a:r>
            <a:br>
              <a:rPr lang="en-US" sz="2000" dirty="0" smtClean="0">
                <a:latin typeface="Arial Black"/>
                <a:cs typeface="Arial Black"/>
              </a:rPr>
            </a:br>
            <a:endParaRPr lang="en-US" sz="2000" dirty="0">
              <a:latin typeface="Arial Black"/>
              <a:cs typeface="Arial Black"/>
            </a:endParaRPr>
          </a:p>
        </p:txBody>
      </p:sp>
      <p:sp>
        <p:nvSpPr>
          <p:cNvPr id="3" name="Content Placeholder 2"/>
          <p:cNvSpPr>
            <a:spLocks noGrp="1"/>
          </p:cNvSpPr>
          <p:nvPr>
            <p:ph idx="1"/>
          </p:nvPr>
        </p:nvSpPr>
        <p:spPr>
          <a:xfrm>
            <a:off x="685800" y="3441700"/>
            <a:ext cx="7770813" cy="2684462"/>
          </a:xfrm>
        </p:spPr>
        <p:txBody>
          <a:bodyPr>
            <a:normAutofit/>
          </a:bodyPr>
          <a:lstStyle/>
          <a:p>
            <a:pPr marL="0" indent="0" algn="ctr">
              <a:buNone/>
            </a:pPr>
            <a:r>
              <a:rPr lang="en-US" sz="3200" dirty="0" smtClean="0">
                <a:solidFill>
                  <a:srgbClr val="CFF1EB"/>
                </a:solidFill>
                <a:latin typeface="Arial Black"/>
                <a:cs typeface="Arial Black"/>
              </a:rPr>
              <a:t>“</a:t>
            </a:r>
            <a:r>
              <a:rPr lang="en-US" sz="3200" dirty="0">
                <a:solidFill>
                  <a:srgbClr val="CFF1EB"/>
                </a:solidFill>
                <a:latin typeface="Arial Black"/>
                <a:cs typeface="Arial Black"/>
              </a:rPr>
              <a:t>Let food be thy medicine, and medicine be thy food”</a:t>
            </a:r>
            <a:endParaRPr lang="en-US" sz="3200" dirty="0">
              <a:latin typeface="Arial Black"/>
              <a:cs typeface="Arial Black"/>
            </a:endParaRPr>
          </a:p>
        </p:txBody>
      </p:sp>
    </p:spTree>
    <p:extLst>
      <p:ext uri="{BB962C8B-B14F-4D97-AF65-F5344CB8AC3E}">
        <p14:creationId xmlns:p14="http://schemas.microsoft.com/office/powerpoint/2010/main" val="347651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1">
                    <a:lumMod val="60000"/>
                    <a:lumOff val="40000"/>
                  </a:schemeClr>
                </a:solidFill>
                <a:latin typeface="Arial Black"/>
                <a:cs typeface="Arial Black"/>
              </a:rPr>
              <a:t>FMD: ALZHEIMER’S &amp; NEURODEGENERATIVE DISEASE PREVENTION &amp; TREATMENT</a:t>
            </a:r>
            <a:endParaRPr lang="en-US" sz="2800" dirty="0">
              <a:solidFill>
                <a:schemeClr val="accent1">
                  <a:lumMod val="60000"/>
                  <a:lumOff val="40000"/>
                </a:schemeClr>
              </a:solidFill>
              <a:latin typeface="Arial Black"/>
              <a:cs typeface="Arial Black"/>
            </a:endParaRPr>
          </a:p>
        </p:txBody>
      </p:sp>
      <p:sp>
        <p:nvSpPr>
          <p:cNvPr id="3" name="Content Placeholder 2"/>
          <p:cNvSpPr>
            <a:spLocks noGrp="1"/>
          </p:cNvSpPr>
          <p:nvPr>
            <p:ph idx="1"/>
          </p:nvPr>
        </p:nvSpPr>
        <p:spPr/>
        <p:txBody>
          <a:bodyPr/>
          <a:lstStyle/>
          <a:p>
            <a:r>
              <a:rPr lang="en-US" dirty="0" smtClean="0">
                <a:latin typeface="Arial Black"/>
                <a:cs typeface="Arial Black"/>
              </a:rPr>
              <a:t>Drink 3 -4 cups black coffee / d</a:t>
            </a:r>
          </a:p>
          <a:p>
            <a:r>
              <a:rPr lang="en-US" dirty="0" smtClean="0">
                <a:latin typeface="Arial Black"/>
                <a:cs typeface="Arial Black"/>
              </a:rPr>
              <a:t>LD &amp; periodic FMD safe </a:t>
            </a:r>
            <a:r>
              <a:rPr lang="mr-IN" dirty="0" smtClean="0">
                <a:latin typeface="Arial Black"/>
                <a:cs typeface="Arial Black"/>
              </a:rPr>
              <a:t>–</a:t>
            </a:r>
            <a:r>
              <a:rPr lang="en-US" dirty="0" smtClean="0">
                <a:latin typeface="Arial Black"/>
                <a:cs typeface="Arial Black"/>
              </a:rPr>
              <a:t> Studies preliminary, but promising</a:t>
            </a:r>
          </a:p>
          <a:p>
            <a:r>
              <a:rPr lang="en-US" dirty="0" smtClean="0">
                <a:latin typeface="Arial Black"/>
                <a:cs typeface="Arial Black"/>
              </a:rPr>
              <a:t>Take 40 ml of coconut oil / day &amp; 50 ml of olive oil / day</a:t>
            </a:r>
          </a:p>
          <a:p>
            <a:r>
              <a:rPr lang="en-US" dirty="0" smtClean="0">
                <a:latin typeface="Arial Black"/>
                <a:cs typeface="Arial Black"/>
              </a:rPr>
              <a:t>Neurologist directed cycles of protein and essential amino acid deficient diet followed by normal calorie and macronutrient intake </a:t>
            </a:r>
            <a:r>
              <a:rPr lang="mr-IN" dirty="0" smtClean="0">
                <a:latin typeface="Arial Black"/>
                <a:cs typeface="Arial Black"/>
              </a:rPr>
              <a:t>–</a:t>
            </a:r>
            <a:r>
              <a:rPr lang="en-US" dirty="0" smtClean="0">
                <a:latin typeface="Arial Black"/>
                <a:cs typeface="Arial Black"/>
              </a:rPr>
              <a:t> still experimental</a:t>
            </a:r>
          </a:p>
          <a:p>
            <a:endParaRPr lang="en-US" dirty="0"/>
          </a:p>
        </p:txBody>
      </p:sp>
    </p:spTree>
    <p:extLst>
      <p:ext uri="{BB962C8B-B14F-4D97-AF65-F5344CB8AC3E}">
        <p14:creationId xmlns:p14="http://schemas.microsoft.com/office/powerpoint/2010/main" val="1248926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a:cs typeface="Arial Black"/>
              </a:rPr>
              <a:t>FMD - IS</a:t>
            </a:r>
            <a:endParaRPr lang="en-US" dirty="0">
              <a:latin typeface="Arial Black"/>
              <a:cs typeface="Arial Black"/>
            </a:endParaRPr>
          </a:p>
        </p:txBody>
      </p:sp>
      <p:pic>
        <p:nvPicPr>
          <p:cNvPr id="4" name="Content Placeholder 3" descr="DSC01365.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03141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FFFF"/>
                </a:solidFill>
                <a:latin typeface="Arial Black"/>
                <a:cs typeface="Arial Black"/>
              </a:rPr>
              <a:t>FMD:  IMMUNE DYSFUNCTION TREATMENT</a:t>
            </a:r>
            <a:endParaRPr lang="en-US" sz="2800" dirty="0">
              <a:solidFill>
                <a:srgbClr val="FFFFFF"/>
              </a:solidFill>
              <a:latin typeface="Arial Black"/>
              <a:cs typeface="Arial Black"/>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Arial Black"/>
                <a:cs typeface="Arial Black"/>
              </a:rPr>
              <a:t>FMD promotes regeneration, rejuvenation and rebalancing</a:t>
            </a:r>
          </a:p>
          <a:p>
            <a:r>
              <a:rPr lang="en-US" dirty="0" smtClean="0">
                <a:latin typeface="Arial Black"/>
                <a:cs typeface="Arial Black"/>
              </a:rPr>
              <a:t>Decrease in pathologic inflammation</a:t>
            </a:r>
          </a:p>
          <a:p>
            <a:pPr marL="342900" lvl="1" indent="-342900">
              <a:spcBef>
                <a:spcPts val="2000"/>
              </a:spcBef>
            </a:pPr>
            <a:r>
              <a:rPr lang="en-US" dirty="0" smtClean="0">
                <a:latin typeface="Arial Black"/>
                <a:cs typeface="Arial Black"/>
              </a:rPr>
              <a:t>OVER REACTING  (Autoimmune) malfunctioning cells replaced with new population of normally functioning lymphocytes </a:t>
            </a:r>
          </a:p>
          <a:p>
            <a:pPr marL="692150" lvl="2" indent="-342900">
              <a:spcBef>
                <a:spcPts val="2000"/>
              </a:spcBef>
            </a:pPr>
            <a:r>
              <a:rPr lang="en-US" dirty="0" smtClean="0">
                <a:latin typeface="Arial Black"/>
                <a:cs typeface="Arial Black"/>
              </a:rPr>
              <a:t>RA </a:t>
            </a:r>
            <a:r>
              <a:rPr lang="mr-IN" dirty="0" smtClean="0">
                <a:latin typeface="Arial Black"/>
                <a:cs typeface="Arial Black"/>
              </a:rPr>
              <a:t>–</a:t>
            </a:r>
            <a:r>
              <a:rPr lang="en-US" dirty="0" smtClean="0">
                <a:latin typeface="Arial Black"/>
                <a:cs typeface="Arial Black"/>
              </a:rPr>
              <a:t> animal studies </a:t>
            </a:r>
            <a:r>
              <a:rPr lang="mr-IN" dirty="0" smtClean="0">
                <a:latin typeface="Arial Black"/>
                <a:cs typeface="Arial Black"/>
              </a:rPr>
              <a:t>–</a:t>
            </a:r>
            <a:r>
              <a:rPr lang="en-US" dirty="0" smtClean="0">
                <a:latin typeface="Arial Black"/>
                <a:cs typeface="Arial Black"/>
              </a:rPr>
              <a:t> rec. monthly 5-7 day cycles of FMD </a:t>
            </a:r>
          </a:p>
          <a:p>
            <a:pPr marL="692150" lvl="2" indent="-342900">
              <a:spcBef>
                <a:spcPts val="2000"/>
              </a:spcBef>
            </a:pPr>
            <a:r>
              <a:rPr lang="en-US" dirty="0" err="1" smtClean="0">
                <a:latin typeface="Arial Black"/>
                <a:cs typeface="Arial Black"/>
              </a:rPr>
              <a:t>Crohn’s</a:t>
            </a:r>
            <a:r>
              <a:rPr lang="en-US" dirty="0">
                <a:latin typeface="Arial Black"/>
                <a:cs typeface="Arial Black"/>
              </a:rPr>
              <a:t>, </a:t>
            </a:r>
            <a:r>
              <a:rPr lang="en-US" dirty="0" smtClean="0">
                <a:latin typeface="Arial Black"/>
                <a:cs typeface="Arial Black"/>
              </a:rPr>
              <a:t>- animal studies </a:t>
            </a:r>
            <a:r>
              <a:rPr lang="mr-IN" dirty="0" smtClean="0">
                <a:latin typeface="Arial Black"/>
                <a:cs typeface="Arial Black"/>
              </a:rPr>
              <a:t>–</a:t>
            </a:r>
            <a:r>
              <a:rPr lang="en-US" dirty="0" smtClean="0">
                <a:latin typeface="Arial Black"/>
                <a:cs typeface="Arial Black"/>
              </a:rPr>
              <a:t> rec. every 2 month 5 day cycle of FMD</a:t>
            </a:r>
          </a:p>
          <a:p>
            <a:pPr marL="692150" lvl="2" indent="-342900">
              <a:spcBef>
                <a:spcPts val="2000"/>
              </a:spcBef>
            </a:pPr>
            <a:r>
              <a:rPr lang="en-US" dirty="0" smtClean="0">
                <a:latin typeface="Arial Black"/>
                <a:cs typeface="Arial Black"/>
              </a:rPr>
              <a:t>MS </a:t>
            </a:r>
            <a:r>
              <a:rPr lang="mr-IN" dirty="0" smtClean="0">
                <a:latin typeface="Arial Black"/>
                <a:cs typeface="Arial Black"/>
              </a:rPr>
              <a:t>–</a:t>
            </a:r>
            <a:r>
              <a:rPr lang="en-US" dirty="0" smtClean="0">
                <a:latin typeface="Arial Black"/>
                <a:cs typeface="Arial Black"/>
              </a:rPr>
              <a:t> 3 cycles of FMD eliminated </a:t>
            </a:r>
            <a:r>
              <a:rPr lang="en-US" dirty="0" err="1" smtClean="0">
                <a:latin typeface="Arial Black"/>
                <a:cs typeface="Arial Black"/>
              </a:rPr>
              <a:t>Sy’s</a:t>
            </a:r>
            <a:r>
              <a:rPr lang="en-US" dirty="0" smtClean="0">
                <a:latin typeface="Arial Black"/>
                <a:cs typeface="Arial Black"/>
              </a:rPr>
              <a:t> in 20% &amp; repaired nerve damage</a:t>
            </a:r>
          </a:p>
          <a:p>
            <a:pPr marL="342900" lvl="1" indent="-342900">
              <a:spcBef>
                <a:spcPts val="2000"/>
              </a:spcBef>
            </a:pPr>
            <a:r>
              <a:rPr lang="en-US" dirty="0" smtClean="0">
                <a:latin typeface="Arial Black"/>
                <a:cs typeface="Arial Black"/>
              </a:rPr>
              <a:t>UNDER REACTING -new immune cells killed cancer better</a:t>
            </a:r>
            <a:endParaRPr lang="en-US" dirty="0">
              <a:latin typeface="Arial Black"/>
              <a:cs typeface="Arial Black"/>
            </a:endParaRPr>
          </a:p>
          <a:p>
            <a:endParaRPr lang="en-US" dirty="0" smtClean="0"/>
          </a:p>
          <a:p>
            <a:pPr lvl="1"/>
            <a:endParaRPr lang="en-US" dirty="0"/>
          </a:p>
          <a:p>
            <a:pPr lvl="1"/>
            <a:endParaRPr lang="en-US" dirty="0" smtClean="0"/>
          </a:p>
          <a:p>
            <a:pPr lvl="1"/>
            <a:endParaRPr lang="en-US" dirty="0" smtClean="0"/>
          </a:p>
          <a:p>
            <a:pPr marL="349250" lvl="1" indent="0">
              <a:buNone/>
            </a:pPr>
            <a:endParaRPr lang="en-US" dirty="0" smtClean="0"/>
          </a:p>
          <a:p>
            <a:pPr marL="349250" lvl="1" indent="0">
              <a:buNone/>
            </a:pPr>
            <a:endParaRPr lang="en-US" dirty="0" smtClean="0"/>
          </a:p>
          <a:p>
            <a:pPr lvl="1"/>
            <a:endParaRPr lang="en-US" dirty="0"/>
          </a:p>
          <a:p>
            <a:pPr lvl="1"/>
            <a:endParaRPr lang="en-US" dirty="0" smtClean="0"/>
          </a:p>
          <a:p>
            <a:pPr lvl="1"/>
            <a:endParaRPr lang="en-US" dirty="0"/>
          </a:p>
          <a:p>
            <a:pPr lvl="1"/>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749609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a:ln>
            <a:solidFill>
              <a:srgbClr val="FFFFFF"/>
            </a:solidFill>
          </a:ln>
        </p:spPr>
        <p:txBody>
          <a:bodyPr>
            <a:normAutofit/>
          </a:bodyPr>
          <a:lstStyle/>
          <a:p>
            <a:r>
              <a:rPr lang="en-US" sz="2800" dirty="0" smtClean="0">
                <a:latin typeface="Arial Black"/>
                <a:cs typeface="Arial Black"/>
              </a:rPr>
              <a:t>FMD: CAUTIONS</a:t>
            </a:r>
            <a:endParaRPr lang="en-US" sz="2800" dirty="0">
              <a:latin typeface="Arial Black"/>
              <a:cs typeface="Arial Black"/>
            </a:endParaRPr>
          </a:p>
        </p:txBody>
      </p:sp>
      <p:sp>
        <p:nvSpPr>
          <p:cNvPr id="3" name="Content Placeholder 2"/>
          <p:cNvSpPr>
            <a:spLocks noGrp="1"/>
          </p:cNvSpPr>
          <p:nvPr>
            <p:ph idx="1"/>
          </p:nvPr>
        </p:nvSpPr>
        <p:spPr/>
        <p:txBody>
          <a:bodyPr/>
          <a:lstStyle/>
          <a:p>
            <a:r>
              <a:rPr lang="en-US" b="1" dirty="0" smtClean="0">
                <a:solidFill>
                  <a:srgbClr val="FFFF00"/>
                </a:solidFill>
                <a:latin typeface="Arial Black"/>
                <a:cs typeface="Arial Black"/>
              </a:rPr>
              <a:t>YES, ONLY IF COORDINATED &amp; MONITORED  BY PHYSICIAN</a:t>
            </a:r>
          </a:p>
          <a:p>
            <a:pPr lvl="1"/>
            <a:r>
              <a:rPr lang="en-US" dirty="0" smtClean="0">
                <a:latin typeface="Arial Black"/>
                <a:cs typeface="Arial Black"/>
              </a:rPr>
              <a:t>On anti hypertensive, hypoglycemic meds, chemo therapy</a:t>
            </a:r>
          </a:p>
          <a:p>
            <a:r>
              <a:rPr lang="en-US" b="1" dirty="0" smtClean="0">
                <a:solidFill>
                  <a:srgbClr val="FF0000"/>
                </a:solidFill>
                <a:latin typeface="Arial Black"/>
                <a:cs typeface="Arial Black"/>
              </a:rPr>
              <a:t>NO, IF:</a:t>
            </a:r>
          </a:p>
          <a:p>
            <a:pPr lvl="1"/>
            <a:r>
              <a:rPr lang="en-US" dirty="0" smtClean="0">
                <a:latin typeface="Arial Black"/>
                <a:cs typeface="Arial Black"/>
              </a:rPr>
              <a:t>Pregnant</a:t>
            </a:r>
          </a:p>
          <a:p>
            <a:pPr lvl="1"/>
            <a:r>
              <a:rPr lang="en-US" dirty="0" smtClean="0">
                <a:latin typeface="Arial Black"/>
                <a:cs typeface="Arial Black"/>
              </a:rPr>
              <a:t>Frail / Underweight</a:t>
            </a:r>
          </a:p>
          <a:p>
            <a:pPr lvl="1"/>
            <a:r>
              <a:rPr lang="en-US" dirty="0" smtClean="0">
                <a:latin typeface="Arial Black"/>
                <a:cs typeface="Arial Black"/>
              </a:rPr>
              <a:t>Recent Surgery</a:t>
            </a:r>
          </a:p>
          <a:p>
            <a:pPr lvl="1"/>
            <a:r>
              <a:rPr lang="en-US" dirty="0" smtClean="0">
                <a:latin typeface="Arial Black"/>
                <a:cs typeface="Arial Black"/>
              </a:rPr>
              <a:t>Immune compromised</a:t>
            </a:r>
          </a:p>
          <a:p>
            <a:pPr lvl="1"/>
            <a:r>
              <a:rPr lang="en-US" dirty="0" smtClean="0">
                <a:latin typeface="Arial Black"/>
                <a:cs typeface="Arial Black"/>
              </a:rPr>
              <a:t>Athletes in training or competition</a:t>
            </a:r>
          </a:p>
          <a:p>
            <a:pPr lvl="1"/>
            <a:endParaRPr lang="en-US" dirty="0"/>
          </a:p>
        </p:txBody>
      </p:sp>
    </p:spTree>
    <p:extLst>
      <p:ext uri="{BB962C8B-B14F-4D97-AF65-F5344CB8AC3E}">
        <p14:creationId xmlns:p14="http://schemas.microsoft.com/office/powerpoint/2010/main" val="3142727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LONGEVITY DIET:  Based on Strong Evidence Pillars (Longo, 2018)</a:t>
            </a:r>
            <a:endParaRPr lang="en-US" sz="3200" dirty="0"/>
          </a:p>
        </p:txBody>
      </p:sp>
      <p:pic>
        <p:nvPicPr>
          <p:cNvPr id="4" name="Content Placeholder 3" descr="DSC01734 2.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685800" y="1868488"/>
            <a:ext cx="7770813" cy="4257675"/>
          </a:xfrm>
        </p:spPr>
      </p:pic>
    </p:spTree>
    <p:extLst>
      <p:ext uri="{BB962C8B-B14F-4D97-AF65-F5344CB8AC3E}">
        <p14:creationId xmlns:p14="http://schemas.microsoft.com/office/powerpoint/2010/main" val="1739396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Arial Black"/>
                <a:cs typeface="Arial Black"/>
              </a:rPr>
              <a:t>LONGEVITY DIET, FOR EVERY DAY:  THE WHAT</a:t>
            </a:r>
            <a:endParaRPr lang="en-US" sz="2800" dirty="0">
              <a:latin typeface="Arial Black"/>
              <a:cs typeface="Arial Black"/>
            </a:endParaRPr>
          </a:p>
        </p:txBody>
      </p:sp>
      <p:sp>
        <p:nvSpPr>
          <p:cNvPr id="3" name="Content Placeholder 2"/>
          <p:cNvSpPr>
            <a:spLocks noGrp="1"/>
          </p:cNvSpPr>
          <p:nvPr>
            <p:ph idx="1"/>
          </p:nvPr>
        </p:nvSpPr>
        <p:spPr/>
        <p:txBody>
          <a:bodyPr/>
          <a:lstStyle/>
          <a:p>
            <a:r>
              <a:rPr lang="en-US" dirty="0" smtClean="0">
                <a:solidFill>
                  <a:srgbClr val="FFFFFF"/>
                </a:solidFill>
                <a:latin typeface="Arial Black"/>
                <a:cs typeface="Arial Black"/>
              </a:rPr>
              <a:t>A plant forward vegetarian / fish diet</a:t>
            </a:r>
          </a:p>
          <a:p>
            <a:r>
              <a:rPr lang="en-US" dirty="0" smtClean="0">
                <a:solidFill>
                  <a:srgbClr val="FFFFFF"/>
                </a:solidFill>
                <a:latin typeface="Arial Black"/>
                <a:cs typeface="Arial Black"/>
              </a:rPr>
              <a:t>Low protein (10%) </a:t>
            </a:r>
            <a:r>
              <a:rPr lang="mr-IN" dirty="0" smtClean="0">
                <a:solidFill>
                  <a:srgbClr val="FFFFFF"/>
                </a:solidFill>
                <a:latin typeface="Arial Black"/>
                <a:cs typeface="Arial Black"/>
              </a:rPr>
              <a:t>–</a:t>
            </a:r>
            <a:r>
              <a:rPr lang="en-US" dirty="0" smtClean="0">
                <a:solidFill>
                  <a:srgbClr val="FFFFFF"/>
                </a:solidFill>
                <a:latin typeface="Arial Black"/>
                <a:cs typeface="Arial Black"/>
              </a:rPr>
              <a:t> plants &amp; fish sources</a:t>
            </a:r>
          </a:p>
          <a:p>
            <a:r>
              <a:rPr lang="en-US" dirty="0" smtClean="0">
                <a:solidFill>
                  <a:srgbClr val="FFFFFF"/>
                </a:solidFill>
                <a:latin typeface="Arial Black"/>
                <a:cs typeface="Arial Black"/>
              </a:rPr>
              <a:t>“Healthy” fats (30%) </a:t>
            </a:r>
            <a:r>
              <a:rPr lang="mr-IN" dirty="0" smtClean="0">
                <a:solidFill>
                  <a:srgbClr val="FFFFFF"/>
                </a:solidFill>
                <a:latin typeface="Arial Black"/>
                <a:cs typeface="Arial Black"/>
              </a:rPr>
              <a:t>–</a:t>
            </a:r>
            <a:r>
              <a:rPr lang="en-US" dirty="0" smtClean="0">
                <a:solidFill>
                  <a:srgbClr val="FFFFFF"/>
                </a:solidFill>
                <a:latin typeface="Arial Black"/>
                <a:cs typeface="Arial Black"/>
              </a:rPr>
              <a:t> mainly unsaturated, occas. coconut oil (</a:t>
            </a:r>
            <a:r>
              <a:rPr lang="en-US" dirty="0" err="1" smtClean="0">
                <a:solidFill>
                  <a:srgbClr val="FFFFFF"/>
                </a:solidFill>
                <a:latin typeface="Arial Black"/>
                <a:cs typeface="Arial Black"/>
              </a:rPr>
              <a:t>neuro</a:t>
            </a:r>
            <a:r>
              <a:rPr lang="en-US" dirty="0" smtClean="0">
                <a:solidFill>
                  <a:srgbClr val="FFFFFF"/>
                </a:solidFill>
                <a:latin typeface="Arial Black"/>
                <a:cs typeface="Arial Black"/>
              </a:rPr>
              <a:t>-protective)</a:t>
            </a:r>
          </a:p>
          <a:p>
            <a:r>
              <a:rPr lang="en-US" dirty="0" smtClean="0">
                <a:solidFill>
                  <a:srgbClr val="FFFFFF"/>
                </a:solidFill>
                <a:latin typeface="Arial Black"/>
                <a:cs typeface="Arial Black"/>
              </a:rPr>
              <a:t>Complex carbohydrates (60%) </a:t>
            </a:r>
            <a:r>
              <a:rPr lang="mr-IN" dirty="0" smtClean="0">
                <a:solidFill>
                  <a:srgbClr val="FFFFFF"/>
                </a:solidFill>
                <a:latin typeface="Arial Black"/>
                <a:cs typeface="Arial Black"/>
              </a:rPr>
              <a:t>–</a:t>
            </a:r>
            <a:r>
              <a:rPr lang="en-US" dirty="0" smtClean="0">
                <a:solidFill>
                  <a:srgbClr val="FFFFFF"/>
                </a:solidFill>
                <a:latin typeface="Arial Black"/>
                <a:cs typeface="Arial Black"/>
              </a:rPr>
              <a:t> </a:t>
            </a:r>
            <a:r>
              <a:rPr lang="en-US" sz="2400" dirty="0" smtClean="0">
                <a:solidFill>
                  <a:srgbClr val="FFFFFF"/>
                </a:solidFill>
                <a:latin typeface="Arial Black"/>
                <a:cs typeface="Arial Black"/>
              </a:rPr>
              <a:t>vegetables</a:t>
            </a:r>
            <a:r>
              <a:rPr lang="en-US" dirty="0" smtClean="0">
                <a:solidFill>
                  <a:srgbClr val="FFFFFF"/>
                </a:solidFill>
                <a:latin typeface="Arial Black"/>
                <a:cs typeface="Arial Black"/>
              </a:rPr>
              <a:t>, grains, </a:t>
            </a:r>
            <a:r>
              <a:rPr lang="en-US" sz="1400" dirty="0" smtClean="0">
                <a:solidFill>
                  <a:srgbClr val="FFFFFF"/>
                </a:solidFill>
                <a:latin typeface="Arial Black"/>
                <a:cs typeface="Arial Black"/>
              </a:rPr>
              <a:t>fruits </a:t>
            </a:r>
            <a:r>
              <a:rPr lang="en-US" dirty="0" smtClean="0">
                <a:solidFill>
                  <a:srgbClr val="FFFFFF"/>
                </a:solidFill>
                <a:latin typeface="Arial Black"/>
                <a:cs typeface="Arial Black"/>
              </a:rPr>
              <a:t> </a:t>
            </a:r>
          </a:p>
          <a:p>
            <a:r>
              <a:rPr lang="en-US" dirty="0" smtClean="0">
                <a:solidFill>
                  <a:srgbClr val="FFFFFF"/>
                </a:solidFill>
                <a:latin typeface="Arial Black"/>
                <a:cs typeface="Arial Black"/>
              </a:rPr>
              <a:t>Women -14 </a:t>
            </a:r>
            <a:r>
              <a:rPr lang="en-US" dirty="0" err="1" smtClean="0">
                <a:solidFill>
                  <a:srgbClr val="FFFFFF"/>
                </a:solidFill>
                <a:latin typeface="Arial Black"/>
                <a:cs typeface="Arial Black"/>
              </a:rPr>
              <a:t>cal</a:t>
            </a:r>
            <a:r>
              <a:rPr lang="en-US" dirty="0" smtClean="0">
                <a:solidFill>
                  <a:srgbClr val="FFFFFF"/>
                </a:solidFill>
                <a:latin typeface="Arial Black"/>
                <a:cs typeface="Arial Black"/>
              </a:rPr>
              <a:t>/</a:t>
            </a:r>
            <a:r>
              <a:rPr lang="en-US" dirty="0" err="1" smtClean="0">
                <a:solidFill>
                  <a:srgbClr val="FFFFFF"/>
                </a:solidFill>
                <a:latin typeface="Arial Black"/>
                <a:cs typeface="Arial Black"/>
              </a:rPr>
              <a:t>lb</a:t>
            </a:r>
            <a:r>
              <a:rPr lang="en-US" dirty="0" smtClean="0">
                <a:solidFill>
                  <a:srgbClr val="FFFFFF"/>
                </a:solidFill>
                <a:latin typeface="Arial Black"/>
                <a:cs typeface="Arial Black"/>
              </a:rPr>
              <a:t>/d;         Men </a:t>
            </a:r>
            <a:r>
              <a:rPr lang="mr-IN" dirty="0" smtClean="0">
                <a:solidFill>
                  <a:srgbClr val="FFFFFF"/>
                </a:solidFill>
                <a:latin typeface="Arial Black"/>
                <a:cs typeface="Arial Black"/>
              </a:rPr>
              <a:t>–</a:t>
            </a:r>
            <a:r>
              <a:rPr lang="en-US" dirty="0" smtClean="0">
                <a:solidFill>
                  <a:srgbClr val="FFFFFF"/>
                </a:solidFill>
                <a:latin typeface="Arial Black"/>
                <a:cs typeface="Arial Black"/>
              </a:rPr>
              <a:t> 16.5 </a:t>
            </a:r>
            <a:r>
              <a:rPr lang="en-US" dirty="0" err="1" smtClean="0">
                <a:solidFill>
                  <a:srgbClr val="FFFFFF"/>
                </a:solidFill>
                <a:latin typeface="Arial Black"/>
                <a:cs typeface="Arial Black"/>
              </a:rPr>
              <a:t>cal</a:t>
            </a:r>
            <a:r>
              <a:rPr lang="en-US" dirty="0" smtClean="0">
                <a:solidFill>
                  <a:srgbClr val="FFFFFF"/>
                </a:solidFill>
                <a:latin typeface="Arial Black"/>
                <a:cs typeface="Arial Black"/>
              </a:rPr>
              <a:t>/</a:t>
            </a:r>
            <a:r>
              <a:rPr lang="en-US" dirty="0" err="1" smtClean="0">
                <a:solidFill>
                  <a:srgbClr val="FFFFFF"/>
                </a:solidFill>
                <a:latin typeface="Arial Black"/>
                <a:cs typeface="Arial Black"/>
              </a:rPr>
              <a:t>lb</a:t>
            </a:r>
            <a:r>
              <a:rPr lang="en-US" dirty="0" smtClean="0">
                <a:solidFill>
                  <a:srgbClr val="FFFFFF"/>
                </a:solidFill>
                <a:latin typeface="Arial Black"/>
                <a:cs typeface="Arial Black"/>
              </a:rPr>
              <a:t>/d</a:t>
            </a:r>
            <a:endParaRPr lang="en-US" dirty="0">
              <a:solidFill>
                <a:srgbClr val="FFFFFF"/>
              </a:solidFill>
              <a:latin typeface="Arial Black"/>
              <a:cs typeface="Arial Black"/>
            </a:endParaRPr>
          </a:p>
        </p:txBody>
      </p:sp>
    </p:spTree>
    <p:extLst>
      <p:ext uri="{BB962C8B-B14F-4D97-AF65-F5344CB8AC3E}">
        <p14:creationId xmlns:p14="http://schemas.microsoft.com/office/powerpoint/2010/main" val="37843442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5">
                    <a:lumMod val="60000"/>
                    <a:lumOff val="40000"/>
                  </a:schemeClr>
                </a:solidFill>
                <a:latin typeface="Arial Black"/>
                <a:cs typeface="Arial Black"/>
              </a:rPr>
              <a:t>LONGEVITY DIET - IS</a:t>
            </a:r>
            <a:endParaRPr lang="en-US" sz="4000" dirty="0">
              <a:solidFill>
                <a:schemeClr val="accent5">
                  <a:lumMod val="60000"/>
                  <a:lumOff val="40000"/>
                </a:schemeClr>
              </a:solidFill>
              <a:latin typeface="Arial Black"/>
              <a:cs typeface="Arial Black"/>
            </a:endParaRPr>
          </a:p>
        </p:txBody>
      </p:sp>
      <p:pic>
        <p:nvPicPr>
          <p:cNvPr id="4" name="Content Placeholder 3" descr="DSC01712.jpg"/>
          <p:cNvPicPr>
            <a:picLocks noGrp="1" noChangeAspect="1"/>
          </p:cNvPicPr>
          <p:nvPr>
            <p:ph idx="1"/>
          </p:nvPr>
        </p:nvPicPr>
        <p:blipFill>
          <a:blip r:embed="rId2" cstate="screen">
            <a:extLst>
              <a:ext uri="{28A0092B-C50C-407E-A947-70E740481C1C}">
                <a14:useLocalDpi xmlns:a14="http://schemas.microsoft.com/office/drawing/2010/main"/>
              </a:ext>
            </a:extLst>
          </a:blip>
          <a:srcRect l="-18453" r="-18453"/>
          <a:stretch>
            <a:fillRect/>
          </a:stretch>
        </p:blipFill>
        <p:spPr/>
      </p:pic>
    </p:spTree>
    <p:extLst>
      <p:ext uri="{BB962C8B-B14F-4D97-AF65-F5344CB8AC3E}">
        <p14:creationId xmlns:p14="http://schemas.microsoft.com/office/powerpoint/2010/main" val="4198124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4"/>
                </a:solidFill>
                <a:latin typeface="Arial Black"/>
                <a:cs typeface="Arial Black"/>
              </a:rPr>
              <a:t>LONGEVITY DIET - IS</a:t>
            </a:r>
            <a:endParaRPr lang="en-US" sz="4000" dirty="0">
              <a:solidFill>
                <a:schemeClr val="accent4"/>
              </a:solidFill>
              <a:latin typeface="Arial Black"/>
              <a:cs typeface="Arial Black"/>
            </a:endParaRPr>
          </a:p>
        </p:txBody>
      </p:sp>
      <p:pic>
        <p:nvPicPr>
          <p:cNvPr id="4" name="Content Placeholder 3" descr="DSC01733.jpg"/>
          <p:cNvPicPr>
            <a:picLocks noGrp="1" noChangeAspect="1"/>
          </p:cNvPicPr>
          <p:nvPr>
            <p:ph idx="1"/>
          </p:nvPr>
        </p:nvPicPr>
        <p:blipFill>
          <a:blip r:embed="rId2" cstate="screen">
            <a:extLst>
              <a:ext uri="{28A0092B-C50C-407E-A947-70E740481C1C}">
                <a14:useLocalDpi xmlns:a14="http://schemas.microsoft.com/office/drawing/2010/main"/>
              </a:ext>
            </a:extLst>
          </a:blip>
          <a:srcRect l="-18453" r="-18453"/>
          <a:stretch>
            <a:fillRect/>
          </a:stretch>
        </p:blipFill>
        <p:spPr/>
      </p:pic>
    </p:spTree>
    <p:extLst>
      <p:ext uri="{BB962C8B-B14F-4D97-AF65-F5344CB8AC3E}">
        <p14:creationId xmlns:p14="http://schemas.microsoft.com/office/powerpoint/2010/main" val="3493347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Arial Black"/>
                <a:cs typeface="Arial Black"/>
              </a:rPr>
              <a:t>LONGEVITY DIET, FOR EVERY DAY:</a:t>
            </a:r>
            <a:br>
              <a:rPr lang="en-US" sz="2800" dirty="0" smtClean="0">
                <a:latin typeface="Arial Black"/>
                <a:cs typeface="Arial Black"/>
              </a:rPr>
            </a:br>
            <a:r>
              <a:rPr lang="en-US" sz="2800" dirty="0" smtClean="0">
                <a:latin typeface="Arial Black"/>
                <a:cs typeface="Arial Black"/>
              </a:rPr>
              <a:t>THE WHEN</a:t>
            </a:r>
            <a:endParaRPr lang="en-US" sz="2800" dirty="0">
              <a:latin typeface="Arial Black"/>
              <a:cs typeface="Arial Black"/>
            </a:endParaRPr>
          </a:p>
        </p:txBody>
      </p:sp>
      <p:sp>
        <p:nvSpPr>
          <p:cNvPr id="3" name="Content Placeholder 2"/>
          <p:cNvSpPr>
            <a:spLocks noGrp="1"/>
          </p:cNvSpPr>
          <p:nvPr>
            <p:ph idx="1"/>
          </p:nvPr>
        </p:nvSpPr>
        <p:spPr/>
        <p:txBody>
          <a:bodyPr/>
          <a:lstStyle/>
          <a:p>
            <a:r>
              <a:rPr lang="en-US" dirty="0" smtClean="0">
                <a:latin typeface="Arial Black"/>
                <a:cs typeface="Arial Black"/>
              </a:rPr>
              <a:t>Confine all eating to an 8 to 12 hour period each day (ideal </a:t>
            </a:r>
            <a:r>
              <a:rPr lang="mr-IN" dirty="0" smtClean="0">
                <a:latin typeface="Arial Black"/>
                <a:cs typeface="Arial Black"/>
              </a:rPr>
              <a:t>–</a:t>
            </a:r>
            <a:r>
              <a:rPr lang="en-US" dirty="0" smtClean="0">
                <a:latin typeface="Arial Black"/>
                <a:cs typeface="Arial Black"/>
              </a:rPr>
              <a:t> 7A -7P)</a:t>
            </a:r>
          </a:p>
          <a:p>
            <a:r>
              <a:rPr lang="en-US" dirty="0" smtClean="0">
                <a:latin typeface="Arial Black"/>
                <a:cs typeface="Arial Black"/>
              </a:rPr>
              <a:t>No food for 3 hours prior to sleep</a:t>
            </a:r>
          </a:p>
          <a:p>
            <a:r>
              <a:rPr lang="en-US" dirty="0" smtClean="0">
                <a:latin typeface="Arial Black"/>
                <a:cs typeface="Arial Black"/>
              </a:rPr>
              <a:t>Build a daily 12 to 14 hour mini-fast around your 8 hour sleep period</a:t>
            </a:r>
          </a:p>
          <a:p>
            <a:r>
              <a:rPr lang="en-US" dirty="0" smtClean="0">
                <a:latin typeface="Arial Black"/>
                <a:cs typeface="Arial Black"/>
              </a:rPr>
              <a:t>Eat only 2 x a day </a:t>
            </a:r>
            <a:r>
              <a:rPr lang="mr-IN" dirty="0" smtClean="0">
                <a:latin typeface="Arial Black"/>
                <a:cs typeface="Arial Black"/>
              </a:rPr>
              <a:t>–</a:t>
            </a:r>
            <a:r>
              <a:rPr lang="en-US" dirty="0" smtClean="0">
                <a:latin typeface="Arial Black"/>
                <a:cs typeface="Arial Black"/>
              </a:rPr>
              <a:t> portion control is easier</a:t>
            </a:r>
          </a:p>
          <a:p>
            <a:r>
              <a:rPr lang="en-US" dirty="0" smtClean="0">
                <a:latin typeface="Arial Black"/>
                <a:cs typeface="Arial Black"/>
              </a:rPr>
              <a:t>Each organ operates on a 24 hour circadian clock </a:t>
            </a:r>
            <a:endParaRPr lang="en-US" dirty="0">
              <a:latin typeface="Arial Black"/>
              <a:cs typeface="Arial Black"/>
            </a:endParaRPr>
          </a:p>
        </p:txBody>
      </p:sp>
    </p:spTree>
    <p:extLst>
      <p:ext uri="{BB962C8B-B14F-4D97-AF65-F5344CB8AC3E}">
        <p14:creationId xmlns:p14="http://schemas.microsoft.com/office/powerpoint/2010/main" val="872149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1">
                    <a:lumMod val="40000"/>
                    <a:lumOff val="60000"/>
                  </a:schemeClr>
                </a:solidFill>
                <a:latin typeface="Arial Black"/>
                <a:cs typeface="Arial Black"/>
              </a:rPr>
              <a:t>PLEASE DON’T FORCE YOUR PANCREAS TO WORK WHEN ITS TRYING TO SLEEP</a:t>
            </a:r>
            <a:endParaRPr lang="en-US" sz="2800" dirty="0">
              <a:solidFill>
                <a:schemeClr val="accent1">
                  <a:lumMod val="40000"/>
                  <a:lumOff val="60000"/>
                </a:schemeClr>
              </a:solidFill>
              <a:latin typeface="Arial Black"/>
              <a:cs typeface="Arial Black"/>
            </a:endParaRPr>
          </a:p>
        </p:txBody>
      </p:sp>
      <p:pic>
        <p:nvPicPr>
          <p:cNvPr id="4" name="Content Placeholder 3" descr="hottopic-dinner-diabetes-chart1.png"/>
          <p:cNvPicPr>
            <a:picLocks noGrp="1" noChangeAspect="1"/>
          </p:cNvPicPr>
          <p:nvPr>
            <p:ph idx="1"/>
          </p:nvPr>
        </p:nvPicPr>
        <p:blipFill>
          <a:blip r:embed="rId2" cstate="screen">
            <a:extLst>
              <a:ext uri="{28A0092B-C50C-407E-A947-70E740481C1C}">
                <a14:useLocalDpi xmlns:a14="http://schemas.microsoft.com/office/drawing/2010/main"/>
              </a:ext>
            </a:extLst>
          </a:blip>
          <a:srcRect t="-18429" b="-18429"/>
          <a:stretch>
            <a:fillRect/>
          </a:stretch>
        </p:blipFill>
        <p:spPr/>
      </p:pic>
    </p:spTree>
    <p:extLst>
      <p:ext uri="{BB962C8B-B14F-4D97-AF65-F5344CB8AC3E}">
        <p14:creationId xmlns:p14="http://schemas.microsoft.com/office/powerpoint/2010/main" val="354733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2380877"/>
          </a:xfrm>
        </p:spPr>
        <p:txBody>
          <a:bodyPr>
            <a:normAutofit fontScale="90000"/>
          </a:bodyPr>
          <a:lstStyle/>
          <a:p>
            <a:r>
              <a:rPr lang="en-US" sz="3600" dirty="0" smtClean="0">
                <a:solidFill>
                  <a:srgbClr val="F6C16A"/>
                </a:solidFill>
                <a:latin typeface="Arial Black"/>
                <a:cs typeface="Arial Black"/>
              </a:rPr>
              <a:t>12,000 Years BC Our Pattern of Eating Was </a:t>
            </a:r>
            <a:r>
              <a:rPr lang="en-US" sz="3600" b="1" u="sng" dirty="0" smtClean="0">
                <a:solidFill>
                  <a:srgbClr val="F6C16A"/>
                </a:solidFill>
                <a:latin typeface="Arial Black"/>
                <a:cs typeface="Arial Black"/>
              </a:rPr>
              <a:t>Very</a:t>
            </a:r>
            <a:r>
              <a:rPr lang="en-US" sz="3600" dirty="0" smtClean="0">
                <a:solidFill>
                  <a:srgbClr val="F6C16A"/>
                </a:solidFill>
                <a:latin typeface="Arial Black"/>
                <a:cs typeface="Arial Black"/>
              </a:rPr>
              <a:t> Different </a:t>
            </a:r>
            <a:br>
              <a:rPr lang="en-US" sz="3600" dirty="0" smtClean="0">
                <a:solidFill>
                  <a:srgbClr val="F6C16A"/>
                </a:solidFill>
                <a:latin typeface="Arial Black"/>
                <a:cs typeface="Arial Black"/>
              </a:rPr>
            </a:br>
            <a:r>
              <a:rPr lang="en-US" sz="2700" dirty="0" smtClean="0">
                <a:solidFill>
                  <a:srgbClr val="F6C16A"/>
                </a:solidFill>
                <a:latin typeface="Arial Black"/>
                <a:cs typeface="Arial Black"/>
              </a:rPr>
              <a:t>We Evolved as</a:t>
            </a:r>
            <a:r>
              <a:rPr lang="en-US" sz="3600" dirty="0" smtClean="0">
                <a:solidFill>
                  <a:srgbClr val="F6C16A"/>
                </a:solidFill>
                <a:latin typeface="Arial Black"/>
                <a:cs typeface="Arial Black"/>
              </a:rPr>
              <a:t/>
            </a:r>
            <a:br>
              <a:rPr lang="en-US" sz="3600" dirty="0" smtClean="0">
                <a:solidFill>
                  <a:srgbClr val="F6C16A"/>
                </a:solidFill>
                <a:latin typeface="Arial Black"/>
                <a:cs typeface="Arial Black"/>
              </a:rPr>
            </a:br>
            <a:r>
              <a:rPr lang="en-US" sz="3100" dirty="0" smtClean="0">
                <a:solidFill>
                  <a:srgbClr val="F6C16A"/>
                </a:solidFill>
                <a:latin typeface="Arial Black"/>
                <a:cs typeface="Arial Black"/>
              </a:rPr>
              <a:t>Gatherers, Scavengers, Hunters</a:t>
            </a:r>
            <a:r>
              <a:rPr lang="en-US" sz="3600" dirty="0" smtClean="0">
                <a:latin typeface="Arial Black"/>
                <a:cs typeface="Arial Black"/>
              </a:rPr>
              <a:t/>
            </a:r>
            <a:br>
              <a:rPr lang="en-US" sz="3600" dirty="0" smtClean="0">
                <a:latin typeface="Arial Black"/>
                <a:cs typeface="Arial Black"/>
              </a:rPr>
            </a:br>
            <a:r>
              <a:rPr lang="en-US" sz="3600" dirty="0" smtClean="0"/>
              <a:t> </a:t>
            </a:r>
            <a:endParaRPr lang="en-US" sz="3600" dirty="0"/>
          </a:p>
        </p:txBody>
      </p:sp>
      <p:pic>
        <p:nvPicPr>
          <p:cNvPr id="4" name="Content Placeholder 3" descr="hqdefault.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16402" t="-3200" r="-14351" b="-6401"/>
          <a:stretch/>
        </p:blipFill>
        <p:spPr>
          <a:xfrm>
            <a:off x="1041400" y="2413000"/>
            <a:ext cx="6578600" cy="3479800"/>
          </a:xfrm>
        </p:spPr>
      </p:pic>
    </p:spTree>
    <p:extLst>
      <p:ext uri="{BB962C8B-B14F-4D97-AF65-F5344CB8AC3E}">
        <p14:creationId xmlns:p14="http://schemas.microsoft.com/office/powerpoint/2010/main" val="4356800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3"/>
                </a:solidFill>
                <a:latin typeface="Arial Black"/>
                <a:cs typeface="Arial Black"/>
              </a:rPr>
              <a:t>PROTEINS &amp; LONGEVITY</a:t>
            </a:r>
            <a:endParaRPr lang="en-US" sz="2800" dirty="0">
              <a:solidFill>
                <a:schemeClr val="accent3"/>
              </a:solidFill>
              <a:latin typeface="Arial Black"/>
              <a:cs typeface="Arial Black"/>
            </a:endParaRPr>
          </a:p>
        </p:txBody>
      </p:sp>
      <p:sp>
        <p:nvSpPr>
          <p:cNvPr id="3" name="Content Placeholder 2"/>
          <p:cNvSpPr>
            <a:spLocks noGrp="1"/>
          </p:cNvSpPr>
          <p:nvPr>
            <p:ph idx="1"/>
          </p:nvPr>
        </p:nvSpPr>
        <p:spPr>
          <a:xfrm>
            <a:off x="685800" y="1550894"/>
            <a:ext cx="7770813" cy="4575269"/>
          </a:xfrm>
        </p:spPr>
        <p:txBody>
          <a:bodyPr>
            <a:normAutofit fontScale="92500" lnSpcReduction="20000"/>
          </a:bodyPr>
          <a:lstStyle/>
          <a:p>
            <a:r>
              <a:rPr lang="en-US" dirty="0" err="1" smtClean="0">
                <a:latin typeface="Arial Black"/>
                <a:cs typeface="Arial Black"/>
              </a:rPr>
              <a:t>Paleo</a:t>
            </a:r>
            <a:r>
              <a:rPr lang="en-US" dirty="0" smtClean="0">
                <a:latin typeface="Arial Black"/>
                <a:cs typeface="Arial Black"/>
              </a:rPr>
              <a:t> Diet assumes that we were far more successful hunters in pre-historic times than was actually the case</a:t>
            </a:r>
          </a:p>
          <a:p>
            <a:r>
              <a:rPr lang="en-US" dirty="0" smtClean="0">
                <a:latin typeface="Arial Black"/>
                <a:cs typeface="Arial Black"/>
              </a:rPr>
              <a:t>Both SAD and </a:t>
            </a:r>
            <a:r>
              <a:rPr lang="en-US" dirty="0" err="1" smtClean="0">
                <a:latin typeface="Arial Black"/>
                <a:cs typeface="Arial Black"/>
              </a:rPr>
              <a:t>Paleo</a:t>
            </a:r>
            <a:r>
              <a:rPr lang="en-US" dirty="0" smtClean="0">
                <a:latin typeface="Arial Black"/>
                <a:cs typeface="Arial Black"/>
              </a:rPr>
              <a:t> diets have much too high protein (40%)</a:t>
            </a:r>
          </a:p>
          <a:p>
            <a:r>
              <a:rPr lang="en-US" dirty="0" smtClean="0">
                <a:latin typeface="Arial Black"/>
                <a:cs typeface="Arial Black"/>
              </a:rPr>
              <a:t>High protein diets associated with high rates of cancer &amp; diabetes  (protein increases IGF-1 levels)</a:t>
            </a:r>
          </a:p>
          <a:p>
            <a:r>
              <a:rPr lang="en-US" dirty="0" smtClean="0">
                <a:latin typeface="Arial Black"/>
                <a:cs typeface="Arial Black"/>
              </a:rPr>
              <a:t>Ideal - 0.3g to 0.36 g of protein/</a:t>
            </a:r>
            <a:r>
              <a:rPr lang="en-US" dirty="0" err="1" smtClean="0">
                <a:latin typeface="Arial Black"/>
                <a:cs typeface="Arial Black"/>
              </a:rPr>
              <a:t>lb</a:t>
            </a:r>
            <a:r>
              <a:rPr lang="en-US" dirty="0" smtClean="0">
                <a:latin typeface="Arial Black"/>
                <a:cs typeface="Arial Black"/>
              </a:rPr>
              <a:t>/d sourced from plants &amp; fish </a:t>
            </a:r>
            <a:r>
              <a:rPr lang="mr-IN" dirty="0" smtClean="0">
                <a:latin typeface="Arial Black"/>
                <a:cs typeface="Arial Black"/>
              </a:rPr>
              <a:t>–</a:t>
            </a:r>
            <a:r>
              <a:rPr lang="en-US" dirty="0" smtClean="0">
                <a:latin typeface="Arial Black"/>
                <a:cs typeface="Arial Black"/>
              </a:rPr>
              <a:t> </a:t>
            </a:r>
            <a:r>
              <a:rPr lang="en-US" i="1" dirty="0" smtClean="0">
                <a:latin typeface="Arial Black"/>
                <a:cs typeface="Arial Black"/>
              </a:rPr>
              <a:t>myth buster</a:t>
            </a:r>
            <a:r>
              <a:rPr lang="en-US" dirty="0" smtClean="0">
                <a:latin typeface="Arial Black"/>
                <a:cs typeface="Arial Black"/>
              </a:rPr>
              <a:t>, </a:t>
            </a:r>
            <a:r>
              <a:rPr lang="en-US" i="1" dirty="0" smtClean="0">
                <a:latin typeface="Arial Black"/>
                <a:cs typeface="Arial Black"/>
              </a:rPr>
              <a:t>plants provide ALL essential amino acids</a:t>
            </a:r>
          </a:p>
          <a:p>
            <a:r>
              <a:rPr lang="en-US" dirty="0" smtClean="0">
                <a:latin typeface="Arial Black"/>
                <a:cs typeface="Arial Black"/>
              </a:rPr>
              <a:t>Protein can’t be stored like CHOs and Fats, so eat most of day’s total 1-2 </a:t>
            </a:r>
            <a:r>
              <a:rPr lang="en-US" dirty="0" err="1" smtClean="0">
                <a:latin typeface="Arial Black"/>
                <a:cs typeface="Arial Black"/>
              </a:rPr>
              <a:t>hrs</a:t>
            </a:r>
            <a:r>
              <a:rPr lang="en-US" dirty="0" smtClean="0">
                <a:latin typeface="Arial Black"/>
                <a:cs typeface="Arial Black"/>
              </a:rPr>
              <a:t> post strength training workout if possible </a:t>
            </a:r>
            <a:r>
              <a:rPr lang="mr-IN" dirty="0" smtClean="0">
                <a:latin typeface="Arial Black"/>
                <a:cs typeface="Arial Black"/>
              </a:rPr>
              <a:t>–</a:t>
            </a:r>
            <a:r>
              <a:rPr lang="en-US" dirty="0" smtClean="0">
                <a:latin typeface="Arial Black"/>
                <a:cs typeface="Arial Black"/>
              </a:rPr>
              <a:t> builds muscle, not fat</a:t>
            </a:r>
          </a:p>
          <a:p>
            <a:endParaRPr lang="en-US" dirty="0">
              <a:latin typeface="Arial Black"/>
              <a:cs typeface="Arial Black"/>
            </a:endParaRPr>
          </a:p>
        </p:txBody>
      </p:sp>
    </p:spTree>
    <p:extLst>
      <p:ext uri="{BB962C8B-B14F-4D97-AF65-F5344CB8AC3E}">
        <p14:creationId xmlns:p14="http://schemas.microsoft.com/office/powerpoint/2010/main" val="27038410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latin typeface="Arial Black"/>
                <a:cs typeface="Arial Black"/>
              </a:rPr>
              <a:t>HEALTHY FATS:  SMOKE POINTS</a:t>
            </a:r>
            <a:endParaRPr lang="en-US" sz="3200" dirty="0">
              <a:solidFill>
                <a:srgbClr val="FFFF00"/>
              </a:solidFill>
              <a:latin typeface="Arial Black"/>
              <a:cs typeface="Arial Black"/>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9512419"/>
              </p:ext>
            </p:extLst>
          </p:nvPr>
        </p:nvGraphicFramePr>
        <p:xfrm>
          <a:off x="685800" y="1868488"/>
          <a:ext cx="7770814" cy="2966720"/>
        </p:xfrm>
        <a:graphic>
          <a:graphicData uri="http://schemas.openxmlformats.org/drawingml/2006/table">
            <a:tbl>
              <a:tblPr firstRow="1" bandRow="1">
                <a:tableStyleId>{5C22544A-7EE6-4342-B048-85BDC9FD1C3A}</a:tableStyleId>
              </a:tblPr>
              <a:tblGrid>
                <a:gridCol w="3885407"/>
                <a:gridCol w="3885407"/>
              </a:tblGrid>
              <a:tr h="370840">
                <a:tc>
                  <a:txBody>
                    <a:bodyPr/>
                    <a:lstStyle/>
                    <a:p>
                      <a:r>
                        <a:rPr lang="en-US" dirty="0" smtClean="0"/>
                        <a:t>OIL</a:t>
                      </a:r>
                      <a:endParaRPr lang="en-US" dirty="0"/>
                    </a:p>
                  </a:txBody>
                  <a:tcPr/>
                </a:tc>
                <a:tc>
                  <a:txBody>
                    <a:bodyPr/>
                    <a:lstStyle/>
                    <a:p>
                      <a:r>
                        <a:rPr lang="en-US" dirty="0" smtClean="0"/>
                        <a:t>SMOKE POINT </a:t>
                      </a:r>
                      <a:r>
                        <a:rPr lang="en-US" baseline="0" dirty="0" smtClean="0"/>
                        <a:t> TEMP </a:t>
                      </a:r>
                      <a:endParaRPr lang="en-US" dirty="0"/>
                    </a:p>
                  </a:txBody>
                  <a:tcPr/>
                </a:tc>
              </a:tr>
              <a:tr h="370840">
                <a:tc>
                  <a:txBody>
                    <a:bodyPr/>
                    <a:lstStyle/>
                    <a:p>
                      <a:r>
                        <a:rPr lang="en-US" dirty="0" smtClean="0">
                          <a:latin typeface="Arial Black"/>
                          <a:cs typeface="Arial Black"/>
                        </a:rPr>
                        <a:t>AVOCADO</a:t>
                      </a:r>
                      <a:endParaRPr lang="en-US" dirty="0">
                        <a:latin typeface="Arial Black"/>
                        <a:cs typeface="Arial Black"/>
                      </a:endParaRPr>
                    </a:p>
                  </a:txBody>
                  <a:tcPr/>
                </a:tc>
                <a:tc>
                  <a:txBody>
                    <a:bodyPr/>
                    <a:lstStyle/>
                    <a:p>
                      <a:r>
                        <a:rPr lang="en-US" dirty="0" smtClean="0">
                          <a:latin typeface="Arial Black"/>
                          <a:cs typeface="Arial Black"/>
                        </a:rPr>
                        <a:t>520</a:t>
                      </a:r>
                      <a:r>
                        <a:rPr lang="en-US" baseline="30000" dirty="0" smtClean="0">
                          <a:latin typeface="Arial Black"/>
                          <a:cs typeface="Arial Black"/>
                        </a:rPr>
                        <a:t>O</a:t>
                      </a:r>
                      <a:r>
                        <a:rPr lang="en-US" baseline="0" dirty="0" smtClean="0">
                          <a:latin typeface="Arial Black"/>
                          <a:cs typeface="Arial Black"/>
                        </a:rPr>
                        <a:t>F    COOKING</a:t>
                      </a:r>
                      <a:endParaRPr lang="en-US" baseline="0" dirty="0">
                        <a:latin typeface="Arial Black"/>
                        <a:cs typeface="Arial Black"/>
                      </a:endParaRPr>
                    </a:p>
                  </a:txBody>
                  <a:tcPr/>
                </a:tc>
              </a:tr>
              <a:tr h="370840">
                <a:tc>
                  <a:txBody>
                    <a:bodyPr/>
                    <a:lstStyle/>
                    <a:p>
                      <a:r>
                        <a:rPr lang="en-US" dirty="0" smtClean="0">
                          <a:latin typeface="Arial Black"/>
                          <a:cs typeface="Arial Black"/>
                        </a:rPr>
                        <a:t>CANOLA (HIGH OLEIC)</a:t>
                      </a:r>
                      <a:endParaRPr lang="en-US" dirty="0">
                        <a:latin typeface="Arial Black"/>
                        <a:cs typeface="Arial Black"/>
                      </a:endParaRPr>
                    </a:p>
                  </a:txBody>
                  <a:tcPr/>
                </a:tc>
                <a:tc>
                  <a:txBody>
                    <a:bodyPr/>
                    <a:lstStyle/>
                    <a:p>
                      <a:r>
                        <a:rPr lang="en-US" dirty="0" smtClean="0">
                          <a:latin typeface="Arial Black"/>
                          <a:cs typeface="Arial Black"/>
                        </a:rPr>
                        <a:t>475</a:t>
                      </a:r>
                      <a:r>
                        <a:rPr lang="en-US" baseline="30000" dirty="0" smtClean="0">
                          <a:latin typeface="Arial Black"/>
                          <a:cs typeface="Arial Black"/>
                        </a:rPr>
                        <a:t>O</a:t>
                      </a:r>
                      <a:r>
                        <a:rPr lang="en-US" dirty="0" smtClean="0">
                          <a:latin typeface="Arial Black"/>
                          <a:cs typeface="Arial Black"/>
                        </a:rPr>
                        <a:t>F    COOKING</a:t>
                      </a:r>
                      <a:endParaRPr lang="en-US" dirty="0">
                        <a:latin typeface="Arial Black"/>
                        <a:cs typeface="Arial Black"/>
                      </a:endParaRPr>
                    </a:p>
                  </a:txBody>
                  <a:tcPr/>
                </a:tc>
              </a:tr>
              <a:tr h="370840">
                <a:tc>
                  <a:txBody>
                    <a:bodyPr/>
                    <a:lstStyle/>
                    <a:p>
                      <a:r>
                        <a:rPr lang="en-US" dirty="0" smtClean="0">
                          <a:solidFill>
                            <a:srgbClr val="FF0000"/>
                          </a:solidFill>
                          <a:latin typeface="Arial Black"/>
                          <a:cs typeface="Arial Black"/>
                        </a:rPr>
                        <a:t>OLIVE (EXTRA</a:t>
                      </a:r>
                      <a:r>
                        <a:rPr lang="en-US" baseline="0" dirty="0" smtClean="0">
                          <a:solidFill>
                            <a:srgbClr val="FF0000"/>
                          </a:solidFill>
                          <a:latin typeface="Arial Black"/>
                          <a:cs typeface="Arial Black"/>
                        </a:rPr>
                        <a:t> LIGHT)</a:t>
                      </a:r>
                      <a:endParaRPr lang="en-US" dirty="0">
                        <a:solidFill>
                          <a:srgbClr val="FF0000"/>
                        </a:solidFill>
                        <a:latin typeface="Arial Black"/>
                        <a:cs typeface="Arial Black"/>
                      </a:endParaRPr>
                    </a:p>
                  </a:txBody>
                  <a:tcPr/>
                </a:tc>
                <a:tc>
                  <a:txBody>
                    <a:bodyPr/>
                    <a:lstStyle/>
                    <a:p>
                      <a:r>
                        <a:rPr lang="en-US" dirty="0" smtClean="0">
                          <a:solidFill>
                            <a:srgbClr val="FF0000"/>
                          </a:solidFill>
                          <a:latin typeface="Arial Black"/>
                          <a:cs typeface="Arial Black"/>
                        </a:rPr>
                        <a:t>468</a:t>
                      </a:r>
                      <a:r>
                        <a:rPr lang="en-US" baseline="30000" dirty="0" smtClean="0">
                          <a:solidFill>
                            <a:srgbClr val="FF0000"/>
                          </a:solidFill>
                          <a:latin typeface="Arial Black"/>
                          <a:cs typeface="Arial Black"/>
                        </a:rPr>
                        <a:t>O</a:t>
                      </a:r>
                      <a:r>
                        <a:rPr lang="en-US" dirty="0" smtClean="0">
                          <a:solidFill>
                            <a:srgbClr val="FF0000"/>
                          </a:solidFill>
                          <a:latin typeface="Arial Black"/>
                          <a:cs typeface="Arial Black"/>
                        </a:rPr>
                        <a:t>F COOKING&amp; </a:t>
                      </a:r>
                      <a:r>
                        <a:rPr lang="en-US" baseline="0" dirty="0" smtClean="0">
                          <a:solidFill>
                            <a:srgbClr val="FF0000"/>
                          </a:solidFill>
                          <a:latin typeface="Arial Black"/>
                          <a:cs typeface="Arial Black"/>
                        </a:rPr>
                        <a:t>FINISHING</a:t>
                      </a:r>
                      <a:endParaRPr lang="en-US" dirty="0" smtClean="0">
                        <a:solidFill>
                          <a:srgbClr val="FF0000"/>
                        </a:solidFill>
                        <a:latin typeface="Arial Black"/>
                        <a:cs typeface="Arial Black"/>
                      </a:endParaRPr>
                    </a:p>
                  </a:txBody>
                  <a:tcPr/>
                </a:tc>
              </a:tr>
              <a:tr h="370840">
                <a:tc>
                  <a:txBody>
                    <a:bodyPr/>
                    <a:lstStyle/>
                    <a:p>
                      <a:r>
                        <a:rPr lang="en-US" dirty="0" smtClean="0">
                          <a:latin typeface="Arial Black"/>
                          <a:cs typeface="Arial Black"/>
                        </a:rPr>
                        <a:t>COCONUT (REFINED)</a:t>
                      </a:r>
                      <a:endParaRPr lang="en-US" dirty="0">
                        <a:latin typeface="Arial Black"/>
                        <a:cs typeface="Arial Black"/>
                      </a:endParaRPr>
                    </a:p>
                  </a:txBody>
                  <a:tcPr/>
                </a:tc>
                <a:tc>
                  <a:txBody>
                    <a:bodyPr/>
                    <a:lstStyle/>
                    <a:p>
                      <a:r>
                        <a:rPr lang="en-US" dirty="0" smtClean="0">
                          <a:latin typeface="Arial Black"/>
                          <a:cs typeface="Arial Black"/>
                        </a:rPr>
                        <a:t>400</a:t>
                      </a:r>
                      <a:r>
                        <a:rPr lang="en-US" baseline="30000" dirty="0" smtClean="0">
                          <a:latin typeface="Arial Black"/>
                          <a:cs typeface="Arial Black"/>
                        </a:rPr>
                        <a:t>O</a:t>
                      </a:r>
                      <a:r>
                        <a:rPr lang="en-US" dirty="0" smtClean="0">
                          <a:latin typeface="Arial Black"/>
                          <a:cs typeface="Arial Black"/>
                        </a:rPr>
                        <a:t>F   </a:t>
                      </a:r>
                      <a:r>
                        <a:rPr lang="en-US" baseline="0" dirty="0" smtClean="0">
                          <a:latin typeface="Arial Black"/>
                          <a:cs typeface="Arial Black"/>
                        </a:rPr>
                        <a:t> </a:t>
                      </a:r>
                      <a:r>
                        <a:rPr lang="en-US" dirty="0" smtClean="0">
                          <a:latin typeface="Arial Black"/>
                          <a:cs typeface="Arial Black"/>
                        </a:rPr>
                        <a:t>COOKING</a:t>
                      </a:r>
                      <a:endParaRPr lang="en-US" dirty="0">
                        <a:latin typeface="Arial Black"/>
                        <a:cs typeface="Arial Black"/>
                      </a:endParaRPr>
                    </a:p>
                  </a:txBody>
                  <a:tcPr/>
                </a:tc>
              </a:tr>
              <a:tr h="370840">
                <a:tc>
                  <a:txBody>
                    <a:bodyPr/>
                    <a:lstStyle/>
                    <a:p>
                      <a:r>
                        <a:rPr lang="en-US" dirty="0" smtClean="0">
                          <a:latin typeface="Arial Black"/>
                          <a:cs typeface="Arial Black"/>
                        </a:rPr>
                        <a:t>CANOLA (REFINED)</a:t>
                      </a:r>
                      <a:endParaRPr lang="en-US" dirty="0">
                        <a:latin typeface="Arial Black"/>
                        <a:cs typeface="Arial Black"/>
                      </a:endParaRPr>
                    </a:p>
                  </a:txBody>
                  <a:tcPr/>
                </a:tc>
                <a:tc>
                  <a:txBody>
                    <a:bodyPr/>
                    <a:lstStyle/>
                    <a:p>
                      <a:r>
                        <a:rPr lang="en-US" dirty="0" smtClean="0">
                          <a:latin typeface="Arial Black"/>
                          <a:cs typeface="Arial Black"/>
                        </a:rPr>
                        <a:t>400</a:t>
                      </a:r>
                      <a:r>
                        <a:rPr lang="en-US" baseline="30000" dirty="0" smtClean="0">
                          <a:latin typeface="Arial Black"/>
                          <a:cs typeface="Arial Black"/>
                        </a:rPr>
                        <a:t>O</a:t>
                      </a:r>
                      <a:r>
                        <a:rPr lang="en-US" dirty="0" smtClean="0">
                          <a:latin typeface="Arial Black"/>
                          <a:cs typeface="Arial Black"/>
                        </a:rPr>
                        <a:t>F    COOKING</a:t>
                      </a:r>
                      <a:endParaRPr lang="en-US" dirty="0">
                        <a:latin typeface="Arial Black"/>
                        <a:cs typeface="Arial Black"/>
                      </a:endParaRPr>
                    </a:p>
                  </a:txBody>
                  <a:tcPr/>
                </a:tc>
              </a:tr>
              <a:tr h="370840">
                <a:tc>
                  <a:txBody>
                    <a:bodyPr/>
                    <a:lstStyle/>
                    <a:p>
                      <a:r>
                        <a:rPr lang="en-US" dirty="0" smtClean="0">
                          <a:latin typeface="Arial Black"/>
                          <a:cs typeface="Arial Black"/>
                        </a:rPr>
                        <a:t>OLIVE (EXTRA VIRGIN)</a:t>
                      </a:r>
                      <a:endParaRPr lang="en-US" dirty="0">
                        <a:latin typeface="Arial Black"/>
                        <a:cs typeface="Arial Black"/>
                      </a:endParaRPr>
                    </a:p>
                  </a:txBody>
                  <a:tcPr/>
                </a:tc>
                <a:tc>
                  <a:txBody>
                    <a:bodyPr/>
                    <a:lstStyle/>
                    <a:p>
                      <a:r>
                        <a:rPr lang="en-US" dirty="0" smtClean="0">
                          <a:latin typeface="Arial Black"/>
                          <a:cs typeface="Arial Black"/>
                        </a:rPr>
                        <a:t>375</a:t>
                      </a:r>
                      <a:r>
                        <a:rPr lang="en-US" baseline="30000" dirty="0" smtClean="0">
                          <a:latin typeface="Arial Black"/>
                          <a:cs typeface="Arial Black"/>
                        </a:rPr>
                        <a:t>O</a:t>
                      </a:r>
                      <a:r>
                        <a:rPr lang="en-US" dirty="0" smtClean="0">
                          <a:latin typeface="Arial Black"/>
                          <a:cs typeface="Arial Black"/>
                        </a:rPr>
                        <a:t>F</a:t>
                      </a:r>
                      <a:r>
                        <a:rPr lang="en-US" baseline="0" dirty="0" smtClean="0">
                          <a:latin typeface="Arial Black"/>
                          <a:cs typeface="Arial Black"/>
                        </a:rPr>
                        <a:t>    FINISHING</a:t>
                      </a:r>
                      <a:endParaRPr lang="en-US" dirty="0">
                        <a:latin typeface="Arial Black"/>
                        <a:cs typeface="Arial Black"/>
                      </a:endParaRPr>
                    </a:p>
                  </a:txBody>
                  <a:tcPr/>
                </a:tc>
              </a:tr>
              <a:tr h="370840">
                <a:tc>
                  <a:txBody>
                    <a:bodyPr/>
                    <a:lstStyle/>
                    <a:p>
                      <a:r>
                        <a:rPr lang="en-US" dirty="0" smtClean="0">
                          <a:latin typeface="Arial Black"/>
                          <a:cs typeface="Arial Black"/>
                        </a:rPr>
                        <a:t>CANOLA (UNREFINED)</a:t>
                      </a:r>
                      <a:endParaRPr lang="en-US" dirty="0">
                        <a:latin typeface="Arial Black"/>
                        <a:cs typeface="Arial Black"/>
                      </a:endParaRPr>
                    </a:p>
                  </a:txBody>
                  <a:tcPr/>
                </a:tc>
                <a:tc>
                  <a:txBody>
                    <a:bodyPr/>
                    <a:lstStyle/>
                    <a:p>
                      <a:r>
                        <a:rPr lang="en-US" dirty="0" smtClean="0">
                          <a:latin typeface="Arial Black"/>
                          <a:cs typeface="Arial Black"/>
                        </a:rPr>
                        <a:t>350</a:t>
                      </a:r>
                      <a:r>
                        <a:rPr lang="en-US" baseline="30000" dirty="0" smtClean="0">
                          <a:latin typeface="Arial Black"/>
                          <a:cs typeface="Arial Black"/>
                        </a:rPr>
                        <a:t>O</a:t>
                      </a:r>
                      <a:r>
                        <a:rPr lang="en-US" dirty="0" smtClean="0">
                          <a:latin typeface="Arial Black"/>
                          <a:cs typeface="Arial Black"/>
                        </a:rPr>
                        <a:t>F     </a:t>
                      </a:r>
                      <a:endParaRPr lang="en-US" dirty="0">
                        <a:latin typeface="Arial Black"/>
                        <a:cs typeface="Arial Black"/>
                      </a:endParaRPr>
                    </a:p>
                  </a:txBody>
                  <a:tcPr/>
                </a:tc>
              </a:tr>
            </a:tbl>
          </a:graphicData>
        </a:graphic>
      </p:graphicFrame>
    </p:spTree>
    <p:extLst>
      <p:ext uri="{BB962C8B-B14F-4D97-AF65-F5344CB8AC3E}">
        <p14:creationId xmlns:p14="http://schemas.microsoft.com/office/powerpoint/2010/main" val="22085952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Arial Black"/>
                <a:cs typeface="Arial Black"/>
              </a:rPr>
              <a:t>REFERENCES</a:t>
            </a:r>
            <a:endParaRPr lang="en-US" sz="2800" dirty="0">
              <a:latin typeface="Arial Black"/>
              <a:cs typeface="Arial Black"/>
            </a:endParaRPr>
          </a:p>
        </p:txBody>
      </p:sp>
      <p:sp>
        <p:nvSpPr>
          <p:cNvPr id="3" name="Content Placeholder 2"/>
          <p:cNvSpPr>
            <a:spLocks noGrp="1"/>
          </p:cNvSpPr>
          <p:nvPr>
            <p:ph idx="1"/>
          </p:nvPr>
        </p:nvSpPr>
        <p:spPr>
          <a:xfrm>
            <a:off x="685800" y="1447800"/>
            <a:ext cx="7770813" cy="4678363"/>
          </a:xfrm>
        </p:spPr>
        <p:txBody>
          <a:bodyPr>
            <a:normAutofit fontScale="92500" lnSpcReduction="10000"/>
          </a:bodyPr>
          <a:lstStyle/>
          <a:p>
            <a:r>
              <a:rPr lang="en-US" sz="1400" dirty="0" err="1" smtClean="0">
                <a:latin typeface="Arial Black"/>
                <a:cs typeface="Arial Black"/>
              </a:rPr>
              <a:t>Longo,V</a:t>
            </a:r>
            <a:r>
              <a:rPr lang="en-US" sz="1400" dirty="0" smtClean="0">
                <a:latin typeface="Arial Black"/>
                <a:cs typeface="Arial Black"/>
              </a:rPr>
              <a:t>;  “The Longevity Diet &amp; 5 Day Fasting Mimicking Diet”  Avery Publishers, NY,NY 1-300 (2018)</a:t>
            </a:r>
          </a:p>
          <a:p>
            <a:r>
              <a:rPr lang="en-US" sz="1400" dirty="0" smtClean="0">
                <a:latin typeface="Arial Black"/>
                <a:cs typeface="Arial Black"/>
              </a:rPr>
              <a:t>Cheng et al. “Fasting Mimicking diet Promotes Ngn3-Driven B-Cell Regeneration to Reverse Diabetes”  Cell 168, 775-788 (2017)</a:t>
            </a:r>
          </a:p>
          <a:p>
            <a:r>
              <a:rPr lang="en-US" sz="1400" dirty="0" smtClean="0">
                <a:latin typeface="Arial Black"/>
                <a:cs typeface="Arial Black"/>
              </a:rPr>
              <a:t>Di </a:t>
            </a:r>
            <a:r>
              <a:rPr lang="en-US" sz="1400" dirty="0" err="1" smtClean="0">
                <a:latin typeface="Arial Black"/>
                <a:cs typeface="Arial Black"/>
              </a:rPr>
              <a:t>Baise</a:t>
            </a:r>
            <a:r>
              <a:rPr lang="en-US" sz="1400" dirty="0" smtClean="0">
                <a:latin typeface="Arial Black"/>
                <a:cs typeface="Arial Black"/>
              </a:rPr>
              <a:t> et al. “Fasting Regulates ERG1 and protects from glucose </a:t>
            </a:r>
            <a:r>
              <a:rPr lang="mr-IN" sz="1400" dirty="0" smtClean="0">
                <a:latin typeface="Arial Black"/>
                <a:cs typeface="Arial Black"/>
              </a:rPr>
              <a:t>–</a:t>
            </a:r>
            <a:r>
              <a:rPr lang="en-US" sz="1400" dirty="0" smtClean="0">
                <a:latin typeface="Arial Black"/>
                <a:cs typeface="Arial Black"/>
              </a:rPr>
              <a:t> and dexamethasone dependent sensitization to chemotherapy”  PLOS/ Biology 1-15 (2017)</a:t>
            </a:r>
          </a:p>
          <a:p>
            <a:r>
              <a:rPr lang="en-US" sz="1400" dirty="0" err="1" smtClean="0">
                <a:latin typeface="Arial Black"/>
                <a:cs typeface="Arial Black"/>
              </a:rPr>
              <a:t>O’Flannagan,C</a:t>
            </a:r>
            <a:r>
              <a:rPr lang="en-US" sz="1400" dirty="0" smtClean="0">
                <a:latin typeface="Arial Black"/>
                <a:cs typeface="Arial Black"/>
              </a:rPr>
              <a:t> et al.; “When Less May Be More: calorie restriction and response to cancer therapy </a:t>
            </a:r>
            <a:r>
              <a:rPr lang="en-US" sz="1400" dirty="0" err="1" smtClean="0">
                <a:latin typeface="Arial Black"/>
                <a:cs typeface="Arial Black"/>
              </a:rPr>
              <a:t>BioMedCentral</a:t>
            </a:r>
            <a:r>
              <a:rPr lang="en-US" sz="1400" dirty="0" smtClean="0">
                <a:latin typeface="Arial Black"/>
                <a:cs typeface="Arial Black"/>
              </a:rPr>
              <a:t>/ Medicine 1-18 (2017)</a:t>
            </a:r>
          </a:p>
          <a:p>
            <a:r>
              <a:rPr lang="en-US" sz="1400" dirty="0" err="1" smtClean="0">
                <a:latin typeface="Arial Black"/>
                <a:cs typeface="Arial Black"/>
              </a:rPr>
              <a:t>Choi,Y</a:t>
            </a:r>
            <a:r>
              <a:rPr lang="en-US" sz="1400" dirty="0" smtClean="0">
                <a:latin typeface="Arial Black"/>
                <a:cs typeface="Arial Black"/>
              </a:rPr>
              <a:t> et al.  “Diet mimicking fasting promotes regeneration and reduces autoimmunity and multiple sclerosis symptoms”  Cell Rep 2136-2146  (2016)</a:t>
            </a:r>
          </a:p>
          <a:p>
            <a:r>
              <a:rPr lang="en-US" sz="1400" dirty="0" err="1" smtClean="0">
                <a:latin typeface="Arial Black"/>
                <a:cs typeface="Arial Black"/>
              </a:rPr>
              <a:t>Brandhorst</a:t>
            </a:r>
            <a:r>
              <a:rPr lang="en-US" sz="1400" dirty="0" smtClean="0">
                <a:latin typeface="Arial Black"/>
                <a:cs typeface="Arial Black"/>
              </a:rPr>
              <a:t> et al.  “A Periodic Diet that Mimics Fasting Promotes Multi-System Regeneration, Enhanced Cognitive  Performance &amp; </a:t>
            </a:r>
            <a:r>
              <a:rPr lang="en-US" sz="1400" dirty="0" err="1" smtClean="0">
                <a:latin typeface="Arial Black"/>
                <a:cs typeface="Arial Black"/>
              </a:rPr>
              <a:t>Healthspan</a:t>
            </a:r>
            <a:r>
              <a:rPr lang="en-US" sz="1400" dirty="0" smtClean="0">
                <a:latin typeface="Arial Black"/>
                <a:cs typeface="Arial Black"/>
              </a:rPr>
              <a:t>”   Cell Metabolism 86-99  (2015)</a:t>
            </a:r>
          </a:p>
          <a:p>
            <a:r>
              <a:rPr lang="en-US" sz="1400" dirty="0" err="1" smtClean="0">
                <a:latin typeface="Arial Black"/>
                <a:cs typeface="Arial Black"/>
              </a:rPr>
              <a:t>Changhan,L</a:t>
            </a:r>
            <a:r>
              <a:rPr lang="en-US" sz="1400" dirty="0" smtClean="0">
                <a:latin typeface="Arial Black"/>
                <a:cs typeface="Arial Black"/>
              </a:rPr>
              <a:t> et al. “Fasting cycles Retard Growth of Tumors and Sensitize a Range of Cancer Cell Types to Chemotherapy”  Science Translational Medicine  1-10 (2012)</a:t>
            </a:r>
            <a:endParaRPr lang="en-US" sz="1400" dirty="0">
              <a:latin typeface="Arial Black"/>
              <a:cs typeface="Arial Black"/>
            </a:endParaRPr>
          </a:p>
        </p:txBody>
      </p:sp>
    </p:spTree>
    <p:extLst>
      <p:ext uri="{BB962C8B-B14F-4D97-AF65-F5344CB8AC3E}">
        <p14:creationId xmlns:p14="http://schemas.microsoft.com/office/powerpoint/2010/main" val="18753668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imelessHealing-Powerpoin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65100"/>
            <a:ext cx="9144000" cy="4927599"/>
          </a:xfrm>
          <a:prstGeom prst="rect">
            <a:avLst/>
          </a:prstGeom>
        </p:spPr>
      </p:pic>
    </p:spTree>
    <p:extLst>
      <p:ext uri="{BB962C8B-B14F-4D97-AF65-F5344CB8AC3E}">
        <p14:creationId xmlns:p14="http://schemas.microsoft.com/office/powerpoint/2010/main" val="1026001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Black"/>
                <a:cs typeface="Arial Black"/>
              </a:rPr>
              <a:t>Cells Evolved Major Metabolic Mode Switch</a:t>
            </a:r>
            <a:endParaRPr lang="en-US" sz="3200" dirty="0">
              <a:latin typeface="Arial Black"/>
              <a:cs typeface="Arial Black"/>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9600898"/>
              </p:ext>
            </p:extLst>
          </p:nvPr>
        </p:nvGraphicFramePr>
        <p:xfrm>
          <a:off x="685800" y="1550894"/>
          <a:ext cx="7770813" cy="4575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859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latin typeface="Arial Black"/>
                <a:cs typeface="Arial Black"/>
              </a:rPr>
              <a:t>This mode shift affecting cells rippled up in scale to shift organs, the organism and whole populations of the tribe and region</a:t>
            </a:r>
            <a:endParaRPr lang="en-US" sz="2800" dirty="0">
              <a:latin typeface="Arial Black"/>
              <a:cs typeface="Arial Black"/>
            </a:endParaRPr>
          </a:p>
        </p:txBody>
      </p:sp>
      <p:pic>
        <p:nvPicPr>
          <p:cNvPr id="4" name="Content Placeholder 3" descr="caveman-healthier-living.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02791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593477"/>
          </a:xfrm>
        </p:spPr>
        <p:txBody>
          <a:bodyPr>
            <a:normAutofit fontScale="90000"/>
          </a:bodyPr>
          <a:lstStyle/>
          <a:p>
            <a:r>
              <a:rPr lang="en-US" sz="2800" dirty="0" smtClean="0">
                <a:latin typeface="Arial Black"/>
                <a:cs typeface="Arial Black"/>
              </a:rPr>
              <a:t>Feasting periods likely prompted outward consciousness perspectives</a:t>
            </a:r>
            <a:br>
              <a:rPr lang="en-US" sz="2800" dirty="0" smtClean="0">
                <a:latin typeface="Arial Black"/>
                <a:cs typeface="Arial Black"/>
              </a:rPr>
            </a:br>
            <a:r>
              <a:rPr lang="en-US" sz="2800" dirty="0" smtClean="0">
                <a:latin typeface="Arial Black"/>
                <a:cs typeface="Arial Black"/>
              </a:rPr>
              <a:t>Famine periods likely prompted inward consciousness perspectives</a:t>
            </a:r>
            <a:endParaRPr lang="en-US" sz="2800" dirty="0">
              <a:latin typeface="Arial Black"/>
              <a:cs typeface="Arial Black"/>
            </a:endParaRPr>
          </a:p>
        </p:txBody>
      </p:sp>
      <p:pic>
        <p:nvPicPr>
          <p:cNvPr id="4" name="Content Placeholder 3" descr="4-prim-e1427124157480.jpg"/>
          <p:cNvPicPr>
            <a:picLocks noGrp="1" noChangeAspect="1"/>
          </p:cNvPicPr>
          <p:nvPr>
            <p:ph idx="1"/>
          </p:nvPr>
        </p:nvPicPr>
        <p:blipFill>
          <a:blip r:embed="rId2" cstate="screen">
            <a:extLst>
              <a:ext uri="{28A0092B-C50C-407E-A947-70E740481C1C}">
                <a14:useLocalDpi xmlns:a14="http://schemas.microsoft.com/office/drawing/2010/main"/>
              </a:ext>
            </a:extLst>
          </a:blip>
          <a:srcRect l="-10943" r="-10943"/>
          <a:stretch>
            <a:fillRect/>
          </a:stretch>
        </p:blipFill>
        <p:spPr/>
      </p:pic>
    </p:spTree>
    <p:extLst>
      <p:ext uri="{BB962C8B-B14F-4D97-AF65-F5344CB8AC3E}">
        <p14:creationId xmlns:p14="http://schemas.microsoft.com/office/powerpoint/2010/main" val="3475861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187077"/>
          </a:xfrm>
        </p:spPr>
        <p:txBody>
          <a:bodyPr>
            <a:normAutofit/>
          </a:bodyPr>
          <a:lstStyle/>
          <a:p>
            <a:r>
              <a:rPr lang="en-US" sz="3200" dirty="0" smtClean="0">
                <a:latin typeface="Arial Black"/>
                <a:cs typeface="Arial Black"/>
              </a:rPr>
              <a:t>Modern Fasting = Brief Famine Periods Common in our Evolution</a:t>
            </a:r>
            <a:endParaRPr lang="en-US" sz="3200" dirty="0">
              <a:latin typeface="Arial Black"/>
              <a:cs typeface="Arial Black"/>
            </a:endParaRPr>
          </a:p>
        </p:txBody>
      </p:sp>
      <p:sp>
        <p:nvSpPr>
          <p:cNvPr id="3" name="Content Placeholder 2"/>
          <p:cNvSpPr>
            <a:spLocks noGrp="1"/>
          </p:cNvSpPr>
          <p:nvPr>
            <p:ph idx="1"/>
          </p:nvPr>
        </p:nvSpPr>
        <p:spPr>
          <a:xfrm>
            <a:off x="685800" y="1651000"/>
            <a:ext cx="7770813" cy="4475163"/>
          </a:xfrm>
        </p:spPr>
        <p:txBody>
          <a:bodyPr>
            <a:normAutofit lnSpcReduction="10000"/>
          </a:bodyPr>
          <a:lstStyle/>
          <a:p>
            <a:r>
              <a:rPr lang="en-US" dirty="0" smtClean="0">
                <a:latin typeface="Arial Black"/>
                <a:cs typeface="Arial Black"/>
              </a:rPr>
              <a:t>Well documented that Caloric restriction to 30% - 50% less than eating till feeling full, increases both life span and health span</a:t>
            </a:r>
          </a:p>
          <a:p>
            <a:r>
              <a:rPr lang="en-US" dirty="0" smtClean="0">
                <a:latin typeface="Arial Black"/>
                <a:cs typeface="Arial Black"/>
              </a:rPr>
              <a:t>PROBLEM -  enjoying abundant food nowadays is one of the things that makes life worth living  “I would rather die young than have to eat like that.”  - almost every woman, every man</a:t>
            </a:r>
          </a:p>
          <a:p>
            <a:r>
              <a:rPr lang="en-US" dirty="0" smtClean="0">
                <a:latin typeface="Arial Black"/>
                <a:cs typeface="Arial Black"/>
              </a:rPr>
              <a:t>BUT NOW </a:t>
            </a:r>
            <a:r>
              <a:rPr lang="mr-IN" dirty="0" smtClean="0">
                <a:latin typeface="Arial Black"/>
                <a:cs typeface="Arial Black"/>
              </a:rPr>
              <a:t>–</a:t>
            </a:r>
            <a:r>
              <a:rPr lang="en-US" dirty="0" smtClean="0">
                <a:latin typeface="Arial Black"/>
                <a:cs typeface="Arial Black"/>
              </a:rPr>
              <a:t> with the Fasting Mimicking Diet (FMD) new scientific evidence is showing that you can gain all the health benefits of fasting and caloric restriction  without extreme reduction in the pleasures of eating</a:t>
            </a:r>
            <a:endParaRPr lang="en-US" dirty="0">
              <a:latin typeface="Arial Black"/>
              <a:cs typeface="Arial Black"/>
            </a:endParaRPr>
          </a:p>
        </p:txBody>
      </p:sp>
    </p:spTree>
    <p:extLst>
      <p:ext uri="{BB962C8B-B14F-4D97-AF65-F5344CB8AC3E}">
        <p14:creationId xmlns:p14="http://schemas.microsoft.com/office/powerpoint/2010/main" val="1826812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2457077"/>
          </a:xfrm>
        </p:spPr>
        <p:txBody>
          <a:bodyPr>
            <a:normAutofit/>
          </a:bodyPr>
          <a:lstStyle/>
          <a:p>
            <a:r>
              <a:rPr lang="en-US" sz="3200" dirty="0" smtClean="0">
                <a:solidFill>
                  <a:schemeClr val="accent5">
                    <a:lumMod val="60000"/>
                    <a:lumOff val="40000"/>
                  </a:schemeClr>
                </a:solidFill>
                <a:latin typeface="Arial Black"/>
                <a:cs typeface="Arial Black"/>
              </a:rPr>
              <a:t>STANDARD AMERICAN DIET</a:t>
            </a:r>
            <a:br>
              <a:rPr lang="en-US" sz="3200" dirty="0" smtClean="0">
                <a:solidFill>
                  <a:schemeClr val="accent5">
                    <a:lumMod val="60000"/>
                    <a:lumOff val="40000"/>
                  </a:schemeClr>
                </a:solidFill>
                <a:latin typeface="Arial Black"/>
                <a:cs typeface="Arial Black"/>
              </a:rPr>
            </a:br>
            <a:r>
              <a:rPr lang="en-US" sz="3200" dirty="0" smtClean="0">
                <a:solidFill>
                  <a:schemeClr val="accent5">
                    <a:lumMod val="60000"/>
                    <a:lumOff val="40000"/>
                  </a:schemeClr>
                </a:solidFill>
                <a:latin typeface="Arial Black"/>
                <a:cs typeface="Arial Black"/>
              </a:rPr>
              <a:t>CELLS STUCK IN OUTWARD METABOLIC GO GROWTH MODE</a:t>
            </a:r>
            <a:endParaRPr lang="en-US" sz="3200" dirty="0">
              <a:solidFill>
                <a:schemeClr val="accent5">
                  <a:lumMod val="60000"/>
                  <a:lumOff val="40000"/>
                </a:schemeClr>
              </a:solidFill>
              <a:latin typeface="Arial Black"/>
              <a:cs typeface="Arial Black"/>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1813829"/>
              </p:ext>
            </p:extLst>
          </p:nvPr>
        </p:nvGraphicFramePr>
        <p:xfrm>
          <a:off x="685800" y="2197100"/>
          <a:ext cx="7770813"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12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2380877"/>
          </a:xfrm>
        </p:spPr>
        <p:txBody>
          <a:bodyPr>
            <a:normAutofit/>
          </a:bodyPr>
          <a:lstStyle/>
          <a:p>
            <a:r>
              <a:rPr lang="en-US" sz="3200" dirty="0" smtClean="0">
                <a:solidFill>
                  <a:srgbClr val="FF0000"/>
                </a:solidFill>
                <a:latin typeface="Arial Black"/>
                <a:cs typeface="Arial Black"/>
              </a:rPr>
              <a:t>Fasting Mimicking Diet &amp; Daily Mini Fast: Cells Stop Growth &amp; Begin Repair</a:t>
            </a:r>
            <a:endParaRPr lang="en-US" sz="3200" dirty="0">
              <a:solidFill>
                <a:srgbClr val="FF0000"/>
              </a:solidFill>
              <a:latin typeface="Arial Black"/>
              <a:cs typeface="Arial Black"/>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8066888"/>
              </p:ext>
            </p:extLst>
          </p:nvPr>
        </p:nvGraphicFramePr>
        <p:xfrm>
          <a:off x="685800" y="2377141"/>
          <a:ext cx="7770813" cy="4257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67908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775</TotalTime>
  <Words>1408</Words>
  <Application>Microsoft Macintosh PowerPoint</Application>
  <PresentationFormat>On-screen Show (4:3)</PresentationFormat>
  <Paragraphs>168</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Black</vt:lpstr>
      <vt:lpstr>Calisto MT</vt:lpstr>
      <vt:lpstr>Wingdings</vt:lpstr>
      <vt:lpstr>Story</vt:lpstr>
      <vt:lpstr>THE FASTING MIMICKING &amp; LONGEVITY DIET  </vt:lpstr>
      <vt:lpstr> Hippocrates, the father of Medicine    500 BC   </vt:lpstr>
      <vt:lpstr>12,000 Years BC Our Pattern of Eating Was Very Different  We Evolved as Gatherers, Scavengers, Hunters  </vt:lpstr>
      <vt:lpstr>Cells Evolved Major Metabolic Mode Switch</vt:lpstr>
      <vt:lpstr>This mode shift affecting cells rippled up in scale to shift organs, the organism and whole populations of the tribe and region</vt:lpstr>
      <vt:lpstr>Feasting periods likely prompted outward consciousness perspectives Famine periods likely prompted inward consciousness perspectives</vt:lpstr>
      <vt:lpstr>Modern Fasting = Brief Famine Periods Common in our Evolution</vt:lpstr>
      <vt:lpstr>STANDARD AMERICAN DIET CELLS STUCK IN OUTWARD METABOLIC GO GROWTH MODE</vt:lpstr>
      <vt:lpstr>Fasting Mimicking Diet &amp; Daily Mini Fast: Cells Stop Growth &amp; Begin Repair</vt:lpstr>
      <vt:lpstr>5 DAY FMD / 25 DAY LONGEVITY DIET  </vt:lpstr>
      <vt:lpstr>FMD - NOT</vt:lpstr>
      <vt:lpstr>FMD: A PATTERN OF EATING</vt:lpstr>
      <vt:lpstr>FMD - IS</vt:lpstr>
      <vt:lpstr>FMD - IS</vt:lpstr>
      <vt:lpstr>FMD:  CYCLES</vt:lpstr>
      <vt:lpstr>FMD: YOUTHING EFFECTS</vt:lpstr>
      <vt:lpstr>FMD: CANCER  TREATMENT</vt:lpstr>
      <vt:lpstr>FMD: DIABETES TREATMENT</vt:lpstr>
      <vt:lpstr>FMD: CV DISEASE TREATMENT 3 CYCLES</vt:lpstr>
      <vt:lpstr>FMD: ALZHEIMER’S &amp; NEURODEGENERATIVE DISEASE PREVENTION &amp; TREATMENT</vt:lpstr>
      <vt:lpstr>FMD - IS</vt:lpstr>
      <vt:lpstr>FMD:  IMMUNE DYSFUNCTION TREATMENT</vt:lpstr>
      <vt:lpstr>FMD: CAUTIONS</vt:lpstr>
      <vt:lpstr>LONGEVITY DIET:  Based on Strong Evidence Pillars (Longo, 2018)</vt:lpstr>
      <vt:lpstr>LONGEVITY DIET, FOR EVERY DAY:  THE WHAT</vt:lpstr>
      <vt:lpstr>LONGEVITY DIET - IS</vt:lpstr>
      <vt:lpstr>LONGEVITY DIET - IS</vt:lpstr>
      <vt:lpstr>LONGEVITY DIET, FOR EVERY DAY: THE WHEN</vt:lpstr>
      <vt:lpstr>PLEASE DON’T FORCE YOUR PANCREAS TO WORK WHEN ITS TRYING TO SLEEP</vt:lpstr>
      <vt:lpstr>PROTEINS &amp; LONGEVITY</vt:lpstr>
      <vt:lpstr>HEALTHY FATS:  SMOKE POINTS</vt:lpstr>
      <vt:lpstr>REFERENCES</vt:lpstr>
      <vt:lpstr>PowerPoint Presentation</vt:lpstr>
    </vt:vector>
  </TitlesOfParts>
  <Company>home</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Emerson</dc:creator>
  <cp:lastModifiedBy>Russell Tripp</cp:lastModifiedBy>
  <cp:revision>64</cp:revision>
  <dcterms:created xsi:type="dcterms:W3CDTF">2018-03-25T19:51:38Z</dcterms:created>
  <dcterms:modified xsi:type="dcterms:W3CDTF">2018-04-11T20:25:21Z</dcterms:modified>
</cp:coreProperties>
</file>